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59" r:id="rId5"/>
    <p:sldId id="257" r:id="rId6"/>
    <p:sldId id="261" r:id="rId7"/>
    <p:sldId id="262" r:id="rId8"/>
    <p:sldId id="282" r:id="rId9"/>
    <p:sldId id="264" r:id="rId10"/>
    <p:sldId id="300" r:id="rId11"/>
    <p:sldId id="263" r:id="rId12"/>
    <p:sldId id="270" r:id="rId13"/>
    <p:sldId id="267" r:id="rId14"/>
    <p:sldId id="268" r:id="rId15"/>
    <p:sldId id="276" r:id="rId16"/>
    <p:sldId id="301" r:id="rId17"/>
    <p:sldId id="269" r:id="rId18"/>
    <p:sldId id="319" r:id="rId19"/>
    <p:sldId id="272" r:id="rId20"/>
    <p:sldId id="277" r:id="rId21"/>
    <p:sldId id="280" r:id="rId22"/>
    <p:sldId id="324" r:id="rId23"/>
    <p:sldId id="28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8" d="100"/>
          <a:sy n="108" d="100"/>
        </p:scale>
        <p:origin x="7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E724E-0450-4F6C-B622-F4DCB688DD6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8884A9-125F-4CEA-B8E4-53E69CCB297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版权声明：精品模板商业授权，请联系</a:t>
            </a:r>
            <a:r>
              <a:rPr lang="en-US" altLang="zh-CN" dirty="0"/>
              <a:t>【</a:t>
            </a:r>
            <a:r>
              <a:rPr lang="zh-CN" altLang="en-US" dirty="0"/>
              <a:t>设计</a:t>
            </a:r>
            <a:r>
              <a:rPr lang="en-US" altLang="zh-CN" dirty="0"/>
              <a:t>】:https://</a:t>
            </a:r>
            <a:r>
              <a:rPr lang="zh-CN" altLang="en-US" dirty="0"/>
              <a:t>，专业</a:t>
            </a:r>
            <a:r>
              <a:rPr lang="en-US" altLang="zh-CN" dirty="0"/>
              <a:t>PPT</a:t>
            </a:r>
            <a:r>
              <a:rPr lang="zh-CN" altLang="en-US" dirty="0"/>
              <a:t>老师为你解决所有</a:t>
            </a:r>
            <a:r>
              <a:rPr lang="en-US" altLang="zh-CN" dirty="0"/>
              <a:t>PPT</a:t>
            </a:r>
            <a:r>
              <a:rPr lang="zh-CN" altLang="en-US" dirty="0"/>
              <a:t>问题！</a:t>
            </a:r>
            <a:endParaRPr lang="zh-CN" altLang="en-US" dirty="0"/>
          </a:p>
        </p:txBody>
      </p:sp>
      <p:sp>
        <p:nvSpPr>
          <p:cNvPr id="4" name="灯片编号占位符 3"/>
          <p:cNvSpPr>
            <a:spLocks noGrp="1"/>
          </p:cNvSpPr>
          <p:nvPr>
            <p:ph type="sldNum" sz="quarter" idx="10"/>
          </p:nvPr>
        </p:nvSpPr>
        <p:spPr/>
        <p:txBody>
          <a:bodyPr/>
          <a:lstStyle/>
          <a:p>
            <a:fld id="{818884A9-125F-4CEA-B8E4-53E69CCB297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DE0CD4-80A2-491B-BB3E-5A561638A03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B2C3CF-C481-4A50-A79A-5642B7D0E17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B2C3CF-C481-4A50-A79A-5642B7D0E17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B2C3CF-C481-4A50-A79A-5642B7D0E17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B2C3CF-C481-4A50-A79A-5642B7D0E17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B2C3CF-C481-4A50-A79A-5642B7D0E17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B2C3CF-C481-4A50-A79A-5642B7D0E17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838200" y="365125"/>
            <a:ext cx="10515600" cy="1325563"/>
          </a:xfrm>
        </p:spPr>
        <p:txBody>
          <a:bodyPr/>
          <a:lstStyle/>
          <a:p>
            <a:endParaRPr lang="zh-CN" altLang="en-US"/>
          </a:p>
        </p:txBody>
      </p:sp>
      <p:pic>
        <p:nvPicPr>
          <p:cNvPr id="8" name="内容占位符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979761"/>
          </a:xfrm>
          <a:prstGeom prst="rect">
            <a:avLst/>
          </a:prstGeom>
        </p:spPr>
      </p:pic>
      <p:grpSp>
        <p:nvGrpSpPr>
          <p:cNvPr id="9" name="组合 8"/>
          <p:cNvGrpSpPr/>
          <p:nvPr userDrawn="1"/>
        </p:nvGrpSpPr>
        <p:grpSpPr>
          <a:xfrm>
            <a:off x="328926" y="157224"/>
            <a:ext cx="3057143" cy="870682"/>
            <a:chOff x="5155184" y="1310640"/>
            <a:chExt cx="3057143" cy="870682"/>
          </a:xfrm>
        </p:grpSpPr>
        <p:pic>
          <p:nvPicPr>
            <p:cNvPr id="10" name="图片 9" descr="2fdca1302a34d4b9 ca778e151be333eb"/>
            <p:cNvPicPr>
              <a:picLocks noChangeAspect="1"/>
            </p:cNvPicPr>
            <p:nvPr/>
          </p:nvPicPr>
          <p:blipFill>
            <a:blip r:embed="rId3"/>
            <a:stretch>
              <a:fillRect/>
            </a:stretch>
          </p:blipFill>
          <p:spPr>
            <a:xfrm flipH="1">
              <a:off x="5155184" y="1310640"/>
              <a:ext cx="718040" cy="870682"/>
            </a:xfrm>
            <a:prstGeom prst="rect">
              <a:avLst/>
            </a:prstGeom>
          </p:spPr>
        </p:pic>
        <p:sp>
          <p:nvSpPr>
            <p:cNvPr id="11" name="文本框 10"/>
            <p:cNvSpPr txBox="1"/>
            <p:nvPr/>
          </p:nvSpPr>
          <p:spPr>
            <a:xfrm>
              <a:off x="5873225" y="1474339"/>
              <a:ext cx="2339102" cy="461665"/>
            </a:xfrm>
            <a:prstGeom prst="rect">
              <a:avLst/>
            </a:prstGeom>
            <a:noFill/>
          </p:spPr>
          <p:txBody>
            <a:bodyPr vert="horz" wrap="none" rtlCol="0">
              <a:spAutoFit/>
            </a:bodyPr>
            <a:lstStyle/>
            <a:p>
              <a:r>
                <a:rPr lang="zh-CN" altLang="en-US" sz="2400" dirty="0">
                  <a:latin typeface="汉仪雪君体简" panose="02010604000101010101" pitchFamily="2" charset="-122"/>
                  <a:ea typeface="汉仪雪君体简" panose="02010604000101010101" pitchFamily="2" charset="-122"/>
                </a:rPr>
                <a:t>请插入您的标题</a:t>
              </a:r>
              <a:endParaRPr lang="zh-CN" altLang="en-US" sz="2400" dirty="0">
                <a:latin typeface="汉仪雪君体简" panose="02010604000101010101" pitchFamily="2" charset="-122"/>
                <a:ea typeface="汉仪雪君体简" panose="02010604000101010101" pitchFamily="2" charset="-122"/>
              </a:endParaRPr>
            </a:p>
          </p:txBody>
        </p:sp>
      </p:grpSp>
      <p:sp>
        <p:nvSpPr>
          <p:cNvPr id="6" name="灯片编号占位符 5"/>
          <p:cNvSpPr>
            <a:spLocks noGrp="1"/>
          </p:cNvSpPr>
          <p:nvPr>
            <p:ph type="sldNum" sz="quarter" idx="12"/>
          </p:nvPr>
        </p:nvSpPr>
        <p:spPr/>
        <p:txBody>
          <a:bodyPr/>
          <a:lstStyle/>
          <a:p>
            <a:fld id="{1B05E263-317B-47C6-A70E-0383E91CC99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B2C3CF-C481-4A50-A79A-5642B7D0E17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B2C3CF-C481-4A50-A79A-5642B7D0E17D}" type="slidenum">
              <a:rPr lang="zh-CN" altLang="en-US" smtClean="0"/>
            </a:fld>
            <a:endParaRPr lang="zh-CN" altLang="en-US"/>
          </a:p>
        </p:txBody>
      </p:sp>
      <p:sp>
        <p:nvSpPr>
          <p:cNvPr id="7" name="Rectangle 9"/>
          <p:cNvSpPr>
            <a:spLocks noGrp="1" noRot="1" noChangeAspect="1" noMove="1" noResize="1" noEditPoints="1" noAdjustHandles="1" noChangeArrowheads="1" noChangeShapeType="1" noTextEdit="1"/>
          </p:cNvSpPr>
          <p:nvPr userDrawn="1"/>
        </p:nvSpPr>
        <p:spPr bwMode="white">
          <a:xfrm>
            <a:off x="0" y="0"/>
            <a:ext cx="12192000" cy="6858000"/>
          </a:xfrm>
          <a:prstGeom prst="rect">
            <a:avLst/>
          </a:prstGeom>
          <a:solidFill>
            <a:schemeClr val="bg1"/>
          </a:solidFill>
          <a:ln>
            <a:noFill/>
          </a:ln>
          <a:effectLst/>
        </p:spPr>
      </p:sp>
      <p:pic>
        <p:nvPicPr>
          <p:cNvPr id="8" name="内容占位符 4"/>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20" y="10"/>
            <a:ext cx="12191980" cy="6857990"/>
          </a:xfrm>
          <a:prstGeom prst="rect">
            <a:avLst/>
          </a:prstGeom>
        </p:spPr>
      </p:pic>
      <p:sp>
        <p:nvSpPr>
          <p:cNvPr id="9" name="标题 3"/>
          <p:cNvSpPr txBox="1"/>
          <p:nvPr userDrawn="1"/>
        </p:nvSpPr>
        <p:spPr>
          <a:xfrm>
            <a:off x="366701" y="2055386"/>
            <a:ext cx="538272" cy="3836366"/>
          </a:xfrm>
          <a:prstGeom prst="rect">
            <a:avLst/>
          </a:prstGeom>
        </p:spPr>
        <p:txBody>
          <a:bodyPr vert="eaVert"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sz="1000" dirty="0">
                <a:latin typeface="方正吕建德字体" panose="02010600010101010101" pitchFamily="2" charset="-122"/>
                <a:ea typeface="方正吕建德字体" panose="02010600010101010101" pitchFamily="2" charset="-122"/>
              </a:rPr>
            </a:br>
            <a:r>
              <a:rPr lang="zh-CN" altLang="en-US" sz="2800" dirty="0">
                <a:latin typeface="方正吕建德字体" panose="02010600010101010101" pitchFamily="2" charset="-122"/>
                <a:ea typeface="方正吕建德字体" panose="02010600010101010101" pitchFamily="2" charset="-122"/>
              </a:rPr>
              <a:t>请插入您的标题内容</a:t>
            </a:r>
            <a:endParaRPr lang="zh-CN" altLang="en-US" sz="2800" dirty="0"/>
          </a:p>
        </p:txBody>
      </p:sp>
      <p:grpSp>
        <p:nvGrpSpPr>
          <p:cNvPr id="10" name="组合 9"/>
          <p:cNvGrpSpPr/>
          <p:nvPr userDrawn="1"/>
        </p:nvGrpSpPr>
        <p:grpSpPr>
          <a:xfrm>
            <a:off x="366701" y="1401023"/>
            <a:ext cx="677208" cy="484681"/>
            <a:chOff x="1864138" y="2261553"/>
            <a:chExt cx="865943" cy="619760"/>
          </a:xfrm>
        </p:grpSpPr>
        <p:pic>
          <p:nvPicPr>
            <p:cNvPr id="11" name="图片 10"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12" name="文本框 11"/>
            <p:cNvSpPr txBox="1"/>
            <p:nvPr/>
          </p:nvSpPr>
          <p:spPr>
            <a:xfrm>
              <a:off x="1867751" y="2270031"/>
              <a:ext cx="862330" cy="59033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rPr>
                <a:t>壹</a:t>
              </a:r>
              <a:endPar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B2C3CF-C481-4A50-A79A-5642B7D0E17D}" type="slidenum">
              <a:rPr lang="zh-CN" altLang="en-US" smtClean="0"/>
            </a:fld>
            <a:endParaRPr lang="zh-CN" altLang="en-US"/>
          </a:p>
        </p:txBody>
      </p:sp>
      <p:pic>
        <p:nvPicPr>
          <p:cNvPr id="8" name="内容占位符 4"/>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20" y="10"/>
            <a:ext cx="12191980" cy="6857990"/>
          </a:xfrm>
          <a:prstGeom prst="rect">
            <a:avLst/>
          </a:prstGeom>
        </p:spPr>
      </p:pic>
      <p:sp>
        <p:nvSpPr>
          <p:cNvPr id="9" name="标题 3"/>
          <p:cNvSpPr txBox="1"/>
          <p:nvPr userDrawn="1"/>
        </p:nvSpPr>
        <p:spPr>
          <a:xfrm>
            <a:off x="366701" y="2055386"/>
            <a:ext cx="538272" cy="3836366"/>
          </a:xfrm>
          <a:prstGeom prst="rect">
            <a:avLst/>
          </a:prstGeom>
        </p:spPr>
        <p:txBody>
          <a:bodyPr vert="eaVert"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sz="1000" dirty="0">
                <a:latin typeface="方正吕建德字体" panose="02010600010101010101" pitchFamily="2" charset="-122"/>
                <a:ea typeface="方正吕建德字体" panose="02010600010101010101" pitchFamily="2" charset="-122"/>
              </a:rPr>
            </a:br>
            <a:r>
              <a:rPr lang="zh-CN" altLang="en-US" sz="2800" dirty="0">
                <a:latin typeface="方正吕建德字体" panose="02010600010101010101" pitchFamily="2" charset="-122"/>
                <a:ea typeface="方正吕建德字体" panose="02010600010101010101" pitchFamily="2" charset="-122"/>
              </a:rPr>
              <a:t>请插入您的标题内容</a:t>
            </a:r>
            <a:endParaRPr lang="zh-CN" altLang="en-US" sz="2800" dirty="0"/>
          </a:p>
        </p:txBody>
      </p:sp>
      <p:grpSp>
        <p:nvGrpSpPr>
          <p:cNvPr id="10" name="组合 9"/>
          <p:cNvGrpSpPr/>
          <p:nvPr userDrawn="1"/>
        </p:nvGrpSpPr>
        <p:grpSpPr>
          <a:xfrm>
            <a:off x="366701" y="1401023"/>
            <a:ext cx="677208" cy="484681"/>
            <a:chOff x="1864138" y="2261553"/>
            <a:chExt cx="865943" cy="619760"/>
          </a:xfrm>
        </p:grpSpPr>
        <p:pic>
          <p:nvPicPr>
            <p:cNvPr id="11" name="图片 10"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12" name="文本框 11"/>
            <p:cNvSpPr txBox="1"/>
            <p:nvPr/>
          </p:nvSpPr>
          <p:spPr>
            <a:xfrm>
              <a:off x="1867751" y="2270031"/>
              <a:ext cx="862330" cy="59033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rPr>
                <a:t>贰</a:t>
              </a:r>
              <a:endPar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B2C3CF-C481-4A50-A79A-5642B7D0E17D}" type="slidenum">
              <a:rPr lang="zh-CN" altLang="en-US" smtClean="0"/>
            </a:fld>
            <a:endParaRPr lang="zh-CN" altLang="en-US"/>
          </a:p>
        </p:txBody>
      </p:sp>
      <p:pic>
        <p:nvPicPr>
          <p:cNvPr id="8" name="内容占位符 4"/>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20" y="10"/>
            <a:ext cx="12191980" cy="6857990"/>
          </a:xfrm>
          <a:prstGeom prst="rect">
            <a:avLst/>
          </a:prstGeom>
        </p:spPr>
      </p:pic>
      <p:sp>
        <p:nvSpPr>
          <p:cNvPr id="9" name="标题 3"/>
          <p:cNvSpPr txBox="1"/>
          <p:nvPr userDrawn="1"/>
        </p:nvSpPr>
        <p:spPr>
          <a:xfrm>
            <a:off x="366701" y="2055386"/>
            <a:ext cx="538272" cy="3836366"/>
          </a:xfrm>
          <a:prstGeom prst="rect">
            <a:avLst/>
          </a:prstGeom>
        </p:spPr>
        <p:txBody>
          <a:bodyPr vert="eaVert"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sz="1000" dirty="0">
                <a:latin typeface="方正吕建德字体" panose="02010600010101010101" pitchFamily="2" charset="-122"/>
                <a:ea typeface="方正吕建德字体" panose="02010600010101010101" pitchFamily="2" charset="-122"/>
              </a:rPr>
            </a:br>
            <a:r>
              <a:rPr lang="zh-CN" altLang="en-US" sz="2800" dirty="0">
                <a:latin typeface="方正吕建德字体" panose="02010600010101010101" pitchFamily="2" charset="-122"/>
                <a:ea typeface="方正吕建德字体" panose="02010600010101010101" pitchFamily="2" charset="-122"/>
              </a:rPr>
              <a:t>请插入您的标题内容</a:t>
            </a:r>
            <a:endParaRPr lang="zh-CN" altLang="en-US" sz="2800" dirty="0"/>
          </a:p>
        </p:txBody>
      </p:sp>
      <p:grpSp>
        <p:nvGrpSpPr>
          <p:cNvPr id="10" name="组合 9"/>
          <p:cNvGrpSpPr/>
          <p:nvPr userDrawn="1"/>
        </p:nvGrpSpPr>
        <p:grpSpPr>
          <a:xfrm>
            <a:off x="366701" y="1401023"/>
            <a:ext cx="677208" cy="484681"/>
            <a:chOff x="1864138" y="2261553"/>
            <a:chExt cx="865943" cy="619760"/>
          </a:xfrm>
        </p:grpSpPr>
        <p:pic>
          <p:nvPicPr>
            <p:cNvPr id="11" name="图片 10"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12" name="文本框 11"/>
            <p:cNvSpPr txBox="1"/>
            <p:nvPr/>
          </p:nvSpPr>
          <p:spPr>
            <a:xfrm>
              <a:off x="1867751" y="2270031"/>
              <a:ext cx="862330" cy="59033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rPr>
                <a:t>叁</a:t>
              </a:r>
              <a:endPar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B2C3CF-C481-4A50-A79A-5642B7D0E17D}" type="slidenum">
              <a:rPr lang="zh-CN" altLang="en-US" smtClean="0"/>
            </a:fld>
            <a:endParaRPr lang="zh-CN" altLang="en-US"/>
          </a:p>
        </p:txBody>
      </p:sp>
      <p:pic>
        <p:nvPicPr>
          <p:cNvPr id="8" name="内容占位符 4"/>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20" y="10"/>
            <a:ext cx="12191980" cy="6857990"/>
          </a:xfrm>
          <a:prstGeom prst="rect">
            <a:avLst/>
          </a:prstGeom>
        </p:spPr>
      </p:pic>
      <p:sp>
        <p:nvSpPr>
          <p:cNvPr id="9" name="标题 3"/>
          <p:cNvSpPr txBox="1"/>
          <p:nvPr userDrawn="1"/>
        </p:nvSpPr>
        <p:spPr>
          <a:xfrm>
            <a:off x="366701" y="2055386"/>
            <a:ext cx="538272" cy="3836366"/>
          </a:xfrm>
          <a:prstGeom prst="rect">
            <a:avLst/>
          </a:prstGeom>
        </p:spPr>
        <p:txBody>
          <a:bodyPr vert="eaVert"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sz="1000" dirty="0">
                <a:latin typeface="方正吕建德字体" panose="02010600010101010101" pitchFamily="2" charset="-122"/>
                <a:ea typeface="方正吕建德字体" panose="02010600010101010101" pitchFamily="2" charset="-122"/>
              </a:rPr>
            </a:br>
            <a:r>
              <a:rPr lang="zh-CN" altLang="en-US" sz="2800" dirty="0">
                <a:latin typeface="方正吕建德字体" panose="02010600010101010101" pitchFamily="2" charset="-122"/>
                <a:ea typeface="方正吕建德字体" panose="02010600010101010101" pitchFamily="2" charset="-122"/>
              </a:rPr>
              <a:t>请插入您的标题内容</a:t>
            </a:r>
            <a:endParaRPr lang="zh-CN" altLang="en-US" sz="2800" dirty="0"/>
          </a:p>
        </p:txBody>
      </p:sp>
      <p:grpSp>
        <p:nvGrpSpPr>
          <p:cNvPr id="10" name="组合 9"/>
          <p:cNvGrpSpPr/>
          <p:nvPr userDrawn="1"/>
        </p:nvGrpSpPr>
        <p:grpSpPr>
          <a:xfrm>
            <a:off x="366701" y="1401023"/>
            <a:ext cx="677208" cy="484681"/>
            <a:chOff x="1864138" y="2261553"/>
            <a:chExt cx="865943" cy="619760"/>
          </a:xfrm>
        </p:grpSpPr>
        <p:pic>
          <p:nvPicPr>
            <p:cNvPr id="11" name="图片 10"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12" name="文本框 11"/>
            <p:cNvSpPr txBox="1"/>
            <p:nvPr/>
          </p:nvSpPr>
          <p:spPr>
            <a:xfrm>
              <a:off x="1867751" y="2270031"/>
              <a:ext cx="862330" cy="59033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rPr>
                <a:t>肆</a:t>
              </a:r>
              <a:endPar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B2C3CF-C481-4A50-A79A-5642B7D0E17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B2C3CF-C481-4A50-A79A-5642B7D0E17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FD8CB87-6919-4E40-A250-2DCDBD299A0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B2C3CF-C481-4A50-A79A-5642B7D0E17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D8CB87-6919-4E40-A250-2DCDBD299A0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B2C3CF-C481-4A50-A79A-5642B7D0E17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8.png"/><Relationship Id="rId8" Type="http://schemas.microsoft.com/office/2007/relationships/media" Target="../media/media1.mp3"/><Relationship Id="rId7" Type="http://schemas.openxmlformats.org/officeDocument/2006/relationships/audio" Target="../media/media1.mp3"/><Relationship Id="rId6" Type="http://schemas.openxmlformats.org/officeDocument/2006/relationships/image" Target="../media/image7.png"/><Relationship Id="rId5" Type="http://schemas.openxmlformats.org/officeDocument/2006/relationships/tags" Target="../tags/tag3.xml"/><Relationship Id="rId4" Type="http://schemas.openxmlformats.org/officeDocument/2006/relationships/image" Target="../media/image6.png"/><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notesSlide" Target="../notesSlides/notesSlide1.xml"/><Relationship Id="rId10" Type="http://schemas.openxmlformats.org/officeDocument/2006/relationships/slideLayout" Target="../slideLayouts/slideLayout1.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png"/><Relationship Id="rId2" Type="http://schemas.openxmlformats.org/officeDocument/2006/relationships/image" Target="../media/image31.png"/><Relationship Id="rId1" Type="http://schemas.openxmlformats.org/officeDocument/2006/relationships/image" Target="../media/image30.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tags" Target="../tags/tag6.xml"/><Relationship Id="rId1" Type="http://schemas.openxmlformats.org/officeDocument/2006/relationships/image" Target="../media/image5.jpe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11.png"/><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5.png"/><Relationship Id="rId7" Type="http://schemas.openxmlformats.org/officeDocument/2006/relationships/image" Target="../media/image44.png"/><Relationship Id="rId6" Type="http://schemas.openxmlformats.org/officeDocument/2006/relationships/image" Target="../media/image29.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tags" Target="../tags/tag7.xml"/><Relationship Id="rId1"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7.png"/><Relationship Id="rId1" Type="http://schemas.openxmlformats.org/officeDocument/2006/relationships/image" Target="../media/image4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tags" Target="../tags/tag9.xml"/><Relationship Id="rId3" Type="http://schemas.openxmlformats.org/officeDocument/2006/relationships/image" Target="../media/image6.png"/><Relationship Id="rId2" Type="http://schemas.openxmlformats.org/officeDocument/2006/relationships/tags" Target="../tags/tag8.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tags" Target="../tags/tag4.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3.xml"/><Relationship Id="rId4" Type="http://schemas.openxmlformats.org/officeDocument/2006/relationships/image" Target="../media/image11.pn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1.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树, 户外, 雪花, 山&#10;&#10;已生成极高可信度的说明"/>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2" name="文本框 1"/>
          <p:cNvSpPr txBox="1"/>
          <p:nvPr/>
        </p:nvSpPr>
        <p:spPr>
          <a:xfrm>
            <a:off x="4733055" y="1659118"/>
            <a:ext cx="859790" cy="2336800"/>
          </a:xfrm>
          <a:prstGeom prst="rect">
            <a:avLst/>
          </a:prstGeom>
          <a:noFill/>
        </p:spPr>
        <p:txBody>
          <a:bodyPr vert="eaVert" wrap="none" rtlCol="0">
            <a:spAutoFit/>
          </a:bodyPr>
          <a:lstStyle/>
          <a:p>
            <a:r>
              <a:rPr lang="zh-CN" sz="4400" b="1" dirty="0">
                <a:latin typeface="方正吕建德字体" panose="02010600010101010101" pitchFamily="2" charset="-122"/>
                <a:ea typeface="方正吕建德字体" panose="02010600010101010101" pitchFamily="2" charset="-122"/>
              </a:rPr>
              <a:t>情感分类</a:t>
            </a:r>
            <a:endParaRPr lang="zh-CN" sz="4400" b="1" dirty="0">
              <a:latin typeface="方正吕建德字体" panose="02010600010101010101" pitchFamily="2" charset="-122"/>
              <a:ea typeface="方正吕建德字体" panose="02010600010101010101" pitchFamily="2" charset="-122"/>
            </a:endParaRPr>
          </a:p>
        </p:txBody>
      </p:sp>
      <p:sp>
        <p:nvSpPr>
          <p:cNvPr id="4" name="PA_文本框 4"/>
          <p:cNvSpPr txBox="1"/>
          <p:nvPr>
            <p:custDataLst>
              <p:tags r:id="rId2"/>
            </p:custDataLst>
          </p:nvPr>
        </p:nvSpPr>
        <p:spPr>
          <a:xfrm>
            <a:off x="5889414" y="2081272"/>
            <a:ext cx="428625" cy="2881630"/>
          </a:xfrm>
          <a:prstGeom prst="rect">
            <a:avLst/>
          </a:prstGeom>
          <a:noFill/>
        </p:spPr>
        <p:txBody>
          <a:bodyPr vert="eaVert" wrap="none" rtlCol="0">
            <a:spAutoFit/>
          </a:bodyPr>
          <a:lstStyle/>
          <a:p>
            <a:r>
              <a:rPr lang="zh-CN" altLang="en-US" sz="1600" dirty="0">
                <a:latin typeface="汉仪雪君体简" charset="0"/>
                <a:ea typeface="楷体" panose="02010609060101010101" charset="-122"/>
                <a:cs typeface="汉仪雪君体简" charset="0"/>
              </a:rPr>
              <a:t>基与微博含表情语料的</a:t>
            </a:r>
            <a:r>
              <a:rPr lang="en-US" altLang="zh-CN" sz="1600" dirty="0">
                <a:latin typeface="汉仪雪君体简" charset="0"/>
                <a:ea typeface="楷体" panose="02010609060101010101" charset="-122"/>
                <a:cs typeface="汉仪雪君体简" charset="0"/>
              </a:rPr>
              <a:t>6</a:t>
            </a:r>
            <a:r>
              <a:rPr lang="zh-CN" altLang="en-US" sz="1600" dirty="0">
                <a:latin typeface="汉仪雪君体简" charset="0"/>
                <a:ea typeface="楷体" panose="02010609060101010101" charset="-122"/>
                <a:cs typeface="汉仪雪君体简" charset="0"/>
              </a:rPr>
              <a:t>类情感</a:t>
            </a:r>
            <a:endParaRPr lang="zh-CN" altLang="en-US" sz="1600" dirty="0">
              <a:latin typeface="汉仪雪君体简" charset="0"/>
              <a:ea typeface="楷体" panose="02010609060101010101" charset="-122"/>
              <a:cs typeface="汉仪雪君体简" charset="0"/>
            </a:endParaRPr>
          </a:p>
        </p:txBody>
      </p:sp>
      <p:pic>
        <p:nvPicPr>
          <p:cNvPr id="6" name="PA_图片 7" descr="5d80f4b3e78a9513d048aa2ccdf80f56"/>
          <p:cNvPicPr>
            <a:picLocks noChangeAspect="1"/>
          </p:cNvPicPr>
          <p:nvPr>
            <p:custDataLst>
              <p:tags r:id="rId3"/>
            </p:custDataLst>
          </p:nvPr>
        </p:nvPicPr>
        <p:blipFill rotWithShape="1">
          <a:blip r:embed="rId4"/>
          <a:srcRect l="65717" t="69541" r="16491"/>
          <a:stretch>
            <a:fillRect/>
          </a:stretch>
        </p:blipFill>
        <p:spPr>
          <a:xfrm>
            <a:off x="7891140" y="3934567"/>
            <a:ext cx="595086" cy="1419679"/>
          </a:xfrm>
          <a:prstGeom prst="rect">
            <a:avLst/>
          </a:prstGeom>
        </p:spPr>
      </p:pic>
      <p:pic>
        <p:nvPicPr>
          <p:cNvPr id="7" name="PA_图片 10"/>
          <p:cNvPicPr>
            <a:picLocks noChangeAspect="1"/>
          </p:cNvPicPr>
          <p:nvPr>
            <p:custDataLst>
              <p:tags r:id="rId5"/>
            </p:custDataLst>
          </p:nvPr>
        </p:nvPicPr>
        <p:blipFill>
          <a:blip r:embed="rId6"/>
          <a:stretch>
            <a:fillRect/>
          </a:stretch>
        </p:blipFill>
        <p:spPr>
          <a:xfrm>
            <a:off x="6848268" y="919427"/>
            <a:ext cx="1341236" cy="3724979"/>
          </a:xfrm>
          <a:prstGeom prst="rect">
            <a:avLst/>
          </a:prstGeom>
        </p:spPr>
      </p:pic>
      <p:pic>
        <p:nvPicPr>
          <p:cNvPr id="8" name="传奇乐坊 - 梅花三弄">
            <a:hlinkClick r:id="" action="ppaction://media"/>
          </p:cNvPr>
          <p:cNvPicPr>
            <a:picLocks noChangeAspect="1"/>
          </p:cNvPicPr>
          <p:nvPr>
            <a:audioFile r:link="rId7"/>
            <p:extLst>
              <p:ext uri="{DAA4B4D4-6D71-4841-9C94-3DE7FCFB9230}">
                <p14:media xmlns:p14="http://schemas.microsoft.com/office/powerpoint/2010/main" r:embed="rId8"/>
              </p:ext>
            </p:extLst>
          </p:nvPr>
        </p:nvPicPr>
        <p:blipFill>
          <a:blip r:embed="rId9"/>
          <a:stretch>
            <a:fillRect/>
          </a:stretch>
        </p:blipFill>
        <p:spPr>
          <a:xfrm>
            <a:off x="-878177" y="-609600"/>
            <a:ext cx="609601"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22" presetClass="entr" presetSubtype="1" fill="hold" grpId="0" nodeType="withEffect" nodePh="1">
                                  <p:stCondLst>
                                    <p:cond delay="1000"/>
                                  </p:stCondLst>
                                  <p:endCondLst>
                                    <p:cond evt="begin" delay="0">
                                      <p:tn val="15"/>
                                    </p:cond>
                                  </p:end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1500"/>
                                        <p:tgtEl>
                                          <p:spTgt spid="4"/>
                                        </p:tgtEl>
                                      </p:cBhvr>
                                    </p:animEffect>
                                  </p:childTnLst>
                                </p:cTn>
                              </p:par>
                              <p:par>
                                <p:cTn id="18" presetID="1" presetClass="mediacall" presetSubtype="0" fill="hold" nodeType="withEffect">
                                  <p:stCondLst>
                                    <p:cond delay="0"/>
                                  </p:stCondLst>
                                  <p:childTnLst>
                                    <p:cmd type="call" cmd="playFrom(0.0)">
                                      <p:cBhvr>
                                        <p:cTn id="19" dur="1" fill="hold"/>
                                        <p:tgtEl>
                                          <p:spTgt spid="8"/>
                                        </p:tgtEl>
                                      </p:cBhvr>
                                    </p:cmd>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5" fill="hold" display="0">
                  <p:stCondLst>
                    <p:cond delay="indefinite"/>
                  </p:stCondLst>
                  <p:endCondLst>
                    <p:cond evt="onStopAudio" delay="0">
                      <p:tgtEl>
                        <p:sldTgt/>
                      </p:tgtEl>
                    </p:cond>
                  </p:endCondLst>
                </p:cTn>
                <p:tgtEl>
                  <p:spTgt spid="8"/>
                </p:tgtEl>
              </p:cMediaNode>
            </p:audio>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树, 户外, 雪花, 山&#10;&#10;已生成极高可信度的说明"/>
          <p:cNvPicPr>
            <a:picLocks noChangeAspect="1"/>
          </p:cNvPicPr>
          <p:nvPr/>
        </p:nvPicPr>
        <p:blipFill rotWithShape="1">
          <a:blip r:embed="rId1">
            <a:extLst>
              <a:ext uri="{28A0092B-C50C-407E-A947-70E740481C1C}">
                <a14:useLocalDpi xmlns:a14="http://schemas.microsoft.com/office/drawing/2010/main" val="0"/>
              </a:ext>
            </a:extLst>
          </a:blip>
          <a:srcRect t="9091" r="9091"/>
          <a:stretch>
            <a:fillRect/>
          </a:stretch>
        </p:blipFill>
        <p:spPr>
          <a:xfrm>
            <a:off x="0" y="0"/>
            <a:ext cx="12192000" cy="6858000"/>
          </a:xfrm>
          <a:prstGeom prst="rect">
            <a:avLst/>
          </a:prstGeom>
        </p:spPr>
      </p:pic>
      <p:sp>
        <p:nvSpPr>
          <p:cNvPr id="16" name="Rectangle 11"/>
          <p:cNvSpPr>
            <a:spLocks noGrp="1" noRot="1" noChangeAspect="1" noMove="1" noResize="1" noEditPoints="1" noAdjustHandles="1" noChangeArrowheads="1" noChangeShapeType="1" noTextEdit="1"/>
          </p:cNvSpPr>
          <p:nvPr/>
        </p:nvSpPr>
        <p:spPr bwMode="white">
          <a:xfrm>
            <a:off x="1" y="3764612"/>
            <a:ext cx="5442280"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标题 3"/>
          <p:cNvSpPr>
            <a:spLocks noGrp="1"/>
          </p:cNvSpPr>
          <p:nvPr>
            <p:ph type="ctrTitle"/>
          </p:nvPr>
        </p:nvSpPr>
        <p:spPr>
          <a:xfrm>
            <a:off x="640079" y="4025589"/>
            <a:ext cx="4610932" cy="1415839"/>
          </a:xfrm>
        </p:spPr>
        <p:txBody>
          <a:bodyPr>
            <a:normAutofit/>
          </a:bodyPr>
          <a:lstStyle/>
          <a:p>
            <a:pPr algn="l"/>
            <a:r>
              <a:rPr lang="zh-CN" altLang="en-US" sz="4800" dirty="0">
                <a:latin typeface="方正吕建德字体" panose="02010600010101010101" pitchFamily="2" charset="-122"/>
                <a:ea typeface="方正吕建德字体" panose="02010600010101010101" pitchFamily="2" charset="-122"/>
              </a:rPr>
              <a:t>第二部分</a:t>
            </a:r>
            <a:br>
              <a:rPr lang="en-US" altLang="zh-CN" sz="2800" dirty="0">
                <a:latin typeface="方正吕建德字体" panose="02010600010101010101" pitchFamily="2" charset="-122"/>
                <a:ea typeface="方正吕建德字体" panose="02010600010101010101" pitchFamily="2" charset="-122"/>
              </a:rPr>
            </a:br>
            <a:br>
              <a:rPr lang="en-US" altLang="zh-CN" sz="1000" dirty="0">
                <a:latin typeface="方正吕建德字体" panose="02010600010101010101" pitchFamily="2" charset="-122"/>
                <a:ea typeface="方正吕建德字体" panose="02010600010101010101" pitchFamily="2" charset="-122"/>
              </a:rPr>
            </a:br>
            <a:r>
              <a:rPr lang="zh-CN" altLang="en-US" sz="2800" dirty="0">
                <a:latin typeface="方正吕建德字体" panose="02010600010101010101" pitchFamily="2" charset="-122"/>
                <a:ea typeface="方正吕建德字体" panose="02010600010101010101" pitchFamily="2" charset="-122"/>
              </a:rPr>
              <a:t>机器学习</a:t>
            </a:r>
            <a:r>
              <a:rPr lang="en-US" altLang="zh-CN" sz="2800" dirty="0">
                <a:latin typeface="方正吕建德字体" panose="02010600010101010101" pitchFamily="2" charset="-122"/>
                <a:ea typeface="方正吕建德字体" panose="02010600010101010101" pitchFamily="2" charset="-122"/>
              </a:rPr>
              <a:t>+</a:t>
            </a:r>
            <a:r>
              <a:rPr lang="zh-CN" altLang="en-US" sz="2800" dirty="0">
                <a:latin typeface="方正吕建德字体" panose="02010600010101010101" pitchFamily="2" charset="-122"/>
                <a:ea typeface="方正吕建德字体" panose="02010600010101010101" pitchFamily="2" charset="-122"/>
              </a:rPr>
              <a:t>弱标注</a:t>
            </a:r>
            <a:endParaRPr lang="zh-CN" altLang="en-US" sz="2800" dirty="0">
              <a:latin typeface="方正吕建德字体" panose="02010600010101010101" pitchFamily="2" charset="-122"/>
              <a:ea typeface="方正吕建德字体" panose="02010600010101010101" pitchFamily="2" charset="-122"/>
            </a:endParaRPr>
          </a:p>
        </p:txBody>
      </p:sp>
      <p:pic>
        <p:nvPicPr>
          <p:cNvPr id="15" name="PA_图片 7" descr="5d80f4b3e78a9513d048aa2ccdf80f56"/>
          <p:cNvPicPr>
            <a:picLocks noChangeAspect="1"/>
          </p:cNvPicPr>
          <p:nvPr>
            <p:custDataLst>
              <p:tags r:id="rId2"/>
            </p:custDataLst>
          </p:nvPr>
        </p:nvPicPr>
        <p:blipFill rotWithShape="1">
          <a:blip r:embed="rId3"/>
          <a:srcRect l="65717" t="69541" r="16491"/>
          <a:stretch>
            <a:fillRect/>
          </a:stretch>
        </p:blipFill>
        <p:spPr>
          <a:xfrm>
            <a:off x="4549653" y="4182877"/>
            <a:ext cx="595086" cy="1419679"/>
          </a:xfrm>
          <a:prstGeom prst="rect">
            <a:avLst/>
          </a:prstGeom>
        </p:spPr>
      </p:pic>
      <p:sp>
        <p:nvSpPr>
          <p:cNvPr id="2" name="副标题 1"/>
          <p:cNvSpPr/>
          <p:nvPr>
            <p:ph type="subTitle" idx="1"/>
          </p:nvPr>
        </p:nvSpPr>
        <p:spPr/>
        <p:txBody>
          <a:bodyPr/>
          <a:p>
            <a:endParaRPr lang="zh-CN" alt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71170" y="2071370"/>
            <a:ext cx="314325" cy="2691765"/>
          </a:xfrm>
          <a:prstGeom prst="rect">
            <a:avLst/>
          </a:prstGeom>
        </p:spPr>
      </p:pic>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4893" y="925908"/>
            <a:ext cx="3721542" cy="5318916"/>
          </a:xfrm>
          <a:prstGeom prst="rect">
            <a:avLst/>
          </a:prstGeom>
        </p:spPr>
      </p:pic>
      <p:pic>
        <p:nvPicPr>
          <p:cNvPr id="30" name="Picture 4" descr="C:\Users\Thinkpad\Desktop\PNG\1_0000_渐变映射-2-副本-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8276" y="2071593"/>
            <a:ext cx="480053" cy="42542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53"/>
          <p:cNvSpPr txBox="1">
            <a:spLocks noChangeArrowheads="1"/>
          </p:cNvSpPr>
          <p:nvPr/>
        </p:nvSpPr>
        <p:spPr bwMode="auto">
          <a:xfrm>
            <a:off x="1619250" y="1823085"/>
            <a:ext cx="5521325" cy="9220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lnSpc>
                <a:spcPct val="100000"/>
              </a:lnSpc>
              <a:defRPr sz="1600" b="0" kern="0" spc="-150">
                <a:solidFill>
                  <a:schemeClr val="tx1">
                    <a:lumMod val="95000"/>
                    <a:lumOff val="5000"/>
                  </a:schemeClr>
                </a:solidFill>
                <a:latin typeface="楷体" panose="02010609060101010101" charset="-122"/>
                <a:ea typeface="楷体" panose="02010609060101010101" charset="-122"/>
              </a:defRPr>
            </a:lvl1pPr>
          </a:lstStyle>
          <a:p>
            <a:r>
              <a:rPr lang="en-US" sz="1800" dirty="0"/>
              <a:t>SVM</a:t>
            </a:r>
            <a:r>
              <a:rPr lang="zh-CN" altLang="en-US" sz="1800" dirty="0"/>
              <a:t>处理多分类问题：</a:t>
            </a:r>
            <a:endParaRPr lang="zh-CN" altLang="en-US" sz="1800" dirty="0"/>
          </a:p>
          <a:p>
            <a:r>
              <a:rPr lang="zh-CN" altLang="en-US" sz="1800" dirty="0"/>
              <a:t>直接法：修改目标函数，将多个分类面的参数求解合并到一个最优化问题中，看似简单，但计算复杂度复杂度高。</a:t>
            </a:r>
            <a:endParaRPr lang="zh-CN" altLang="en-US" sz="1800" dirty="0"/>
          </a:p>
        </p:txBody>
      </p:sp>
      <p:pic>
        <p:nvPicPr>
          <p:cNvPr id="32" name="Picture 4" descr="C:\Users\Thinkpad\Desktop\PNG\1_0000_渐变映射-2-副本-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338" y="3585366"/>
            <a:ext cx="480053" cy="42542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Users\Thinkpad\Desktop\PNG\1_0000_渐变映射-2-副本-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2400" y="5099139"/>
            <a:ext cx="480053" cy="425429"/>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707005" y="631825"/>
            <a:ext cx="2882900" cy="460375"/>
          </a:xfrm>
          <a:prstGeom prst="rect">
            <a:avLst/>
          </a:prstGeom>
          <a:noFill/>
        </p:spPr>
        <p:txBody>
          <a:bodyPr wrap="square" rtlCol="0">
            <a:spAutoFit/>
          </a:bodyPr>
          <a:p>
            <a:r>
              <a:rPr lang="en-US" altLang="zh-CN" sz="2400">
                <a:latin typeface="楷体" panose="02010609060101010101" charset="-122"/>
                <a:ea typeface="楷体" panose="02010609060101010101" charset="-122"/>
                <a:cs typeface="楷体" panose="02010609060101010101" charset="-122"/>
              </a:rPr>
              <a:t>SVM</a:t>
            </a:r>
            <a:r>
              <a:rPr lang="zh-CN" altLang="en-US" sz="2400">
                <a:latin typeface="楷体" panose="02010609060101010101" charset="-122"/>
                <a:ea typeface="楷体" panose="02010609060101010101" charset="-122"/>
                <a:cs typeface="楷体" panose="02010609060101010101" charset="-122"/>
              </a:rPr>
              <a:t>分类器：</a:t>
            </a:r>
            <a:endParaRPr lang="zh-CN" altLang="en-US" sz="2400">
              <a:latin typeface="楷体" panose="02010609060101010101" charset="-122"/>
              <a:ea typeface="楷体" panose="02010609060101010101" charset="-122"/>
              <a:cs typeface="楷体" panose="02010609060101010101" charset="-122"/>
            </a:endParaRPr>
          </a:p>
        </p:txBody>
      </p:sp>
      <p:sp>
        <p:nvSpPr>
          <p:cNvPr id="3" name="TextBox 53"/>
          <p:cNvSpPr txBox="1">
            <a:spLocks noChangeArrowheads="1"/>
          </p:cNvSpPr>
          <p:nvPr/>
        </p:nvSpPr>
        <p:spPr bwMode="auto">
          <a:xfrm>
            <a:off x="1173480" y="4989195"/>
            <a:ext cx="4939030" cy="64516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lnSpc>
                <a:spcPct val="100000"/>
              </a:lnSpc>
              <a:defRPr sz="1600" b="0" kern="0" spc="-150">
                <a:solidFill>
                  <a:schemeClr val="tx1">
                    <a:lumMod val="95000"/>
                    <a:lumOff val="5000"/>
                  </a:schemeClr>
                </a:solidFill>
                <a:latin typeface="楷体" panose="02010609060101010101" charset="-122"/>
                <a:ea typeface="楷体" panose="02010609060101010101" charset="-122"/>
              </a:defRPr>
            </a:lvl1pPr>
          </a:lstStyle>
          <a:p>
            <a:pPr algn="ctr"/>
            <a:r>
              <a:rPr lang="zh-CN" altLang="en-US" sz="1800" dirty="0"/>
              <a:t>decision_function_shape：</a:t>
            </a:r>
            <a:endParaRPr lang="zh-CN" altLang="en-US" sz="1800" dirty="0"/>
          </a:p>
          <a:p>
            <a:pPr algn="ctr"/>
            <a:r>
              <a:rPr lang="en-US" altLang="zh-CN" sz="1800" dirty="0"/>
              <a:t>ovr:为one v rest</a:t>
            </a:r>
            <a:r>
              <a:rPr lang="zh-CN" altLang="en-US" sz="1800" dirty="0"/>
              <a:t>；</a:t>
            </a:r>
            <a:r>
              <a:rPr lang="en-US" sz="1800" dirty="0"/>
              <a:t>ovo:为one v one; None</a:t>
            </a:r>
            <a:endParaRPr lang="en-US" sz="1800" dirty="0"/>
          </a:p>
        </p:txBody>
      </p:sp>
      <p:sp>
        <p:nvSpPr>
          <p:cNvPr id="5" name="文本框 4"/>
          <p:cNvSpPr txBox="1"/>
          <p:nvPr/>
        </p:nvSpPr>
        <p:spPr>
          <a:xfrm>
            <a:off x="969645" y="2921000"/>
            <a:ext cx="5936615" cy="1753235"/>
          </a:xfrm>
          <a:prstGeom prst="rect">
            <a:avLst/>
          </a:prstGeom>
          <a:noFill/>
        </p:spPr>
        <p:txBody>
          <a:bodyPr wrap="square" rtlCol="0">
            <a:spAutoFit/>
          </a:bodyPr>
          <a:p>
            <a:r>
              <a:rPr lang="zh-CN" altLang="en-US" kern="0" spc="-150" dirty="0">
                <a:solidFill>
                  <a:schemeClr val="tx1">
                    <a:lumMod val="95000"/>
                    <a:lumOff val="5000"/>
                  </a:schemeClr>
                </a:solidFill>
                <a:latin typeface="楷体" panose="02010609060101010101" charset="-122"/>
                <a:ea typeface="楷体" panose="02010609060101010101" charset="-122"/>
                <a:sym typeface="+mn-ea"/>
              </a:rPr>
              <a:t>间接法：组合多个分类器。</a:t>
            </a:r>
            <a:endParaRPr lang="zh-CN" altLang="en-US" kern="0" spc="-150" dirty="0">
              <a:solidFill>
                <a:schemeClr val="tx1">
                  <a:lumMod val="95000"/>
                  <a:lumOff val="5000"/>
                </a:schemeClr>
              </a:solidFill>
              <a:latin typeface="楷体" panose="02010609060101010101" charset="-122"/>
              <a:ea typeface="楷体" panose="02010609060101010101" charset="-122"/>
              <a:sym typeface="+mn-ea"/>
            </a:endParaRPr>
          </a:p>
          <a:p>
            <a:r>
              <a:rPr lang="en-US" altLang="zh-CN" kern="0" spc="-150" dirty="0">
                <a:solidFill>
                  <a:schemeClr val="tx1">
                    <a:lumMod val="95000"/>
                    <a:lumOff val="5000"/>
                  </a:schemeClr>
                </a:solidFill>
                <a:latin typeface="楷体" panose="02010609060101010101" charset="-122"/>
                <a:ea typeface="楷体" panose="02010609060101010101" charset="-122"/>
                <a:sym typeface="+mn-ea"/>
              </a:rPr>
              <a:t>1.</a:t>
            </a:r>
            <a:r>
              <a:rPr lang="zh-CN" altLang="en-US" kern="0" spc="-150" dirty="0">
                <a:solidFill>
                  <a:schemeClr val="tx1">
                    <a:lumMod val="95000"/>
                    <a:lumOff val="5000"/>
                  </a:schemeClr>
                </a:solidFill>
                <a:latin typeface="楷体" panose="02010609060101010101" charset="-122"/>
                <a:ea typeface="楷体" panose="02010609060101010101" charset="-122"/>
                <a:sym typeface="+mn-ea"/>
              </a:rPr>
              <a:t>one-versus-rest，k个类别的样本构造k个SVM。</a:t>
            </a:r>
            <a:r>
              <a:rPr lang="en-US" altLang="zh-CN" kern="0" spc="-150" dirty="0">
                <a:solidFill>
                  <a:schemeClr val="tx1">
                    <a:lumMod val="95000"/>
                    <a:lumOff val="5000"/>
                  </a:schemeClr>
                </a:solidFill>
                <a:latin typeface="楷体" panose="02010609060101010101" charset="-122"/>
                <a:ea typeface="楷体" panose="02010609060101010101" charset="-122"/>
                <a:sym typeface="+mn-ea"/>
              </a:rPr>
              <a:t>缺陷</a:t>
            </a:r>
            <a:r>
              <a:rPr lang="zh-CN" altLang="en-US" kern="0" spc="-150" dirty="0">
                <a:solidFill>
                  <a:schemeClr val="tx1">
                    <a:lumMod val="95000"/>
                    <a:lumOff val="5000"/>
                  </a:schemeClr>
                </a:solidFill>
                <a:latin typeface="楷体" panose="02010609060101010101" charset="-122"/>
                <a:ea typeface="楷体" panose="02010609060101010101" charset="-122"/>
                <a:sym typeface="+mn-ea"/>
              </a:rPr>
              <a:t>：</a:t>
            </a:r>
            <a:r>
              <a:rPr lang="en-US" altLang="zh-CN" kern="0" spc="-150" dirty="0">
                <a:solidFill>
                  <a:schemeClr val="tx1">
                    <a:lumMod val="95000"/>
                    <a:lumOff val="5000"/>
                  </a:schemeClr>
                </a:solidFill>
                <a:latin typeface="楷体" panose="02010609060101010101" charset="-122"/>
                <a:ea typeface="楷体" panose="02010609060101010101" charset="-122"/>
                <a:sym typeface="+mn-ea"/>
              </a:rPr>
              <a:t>训练集</a:t>
            </a:r>
            <a:r>
              <a:rPr lang="zh-CN" altLang="en-US" kern="0" spc="-150" dirty="0">
                <a:solidFill>
                  <a:schemeClr val="tx1">
                    <a:lumMod val="95000"/>
                    <a:lumOff val="5000"/>
                  </a:schemeClr>
                </a:solidFill>
                <a:latin typeface="楷体" panose="02010609060101010101" charset="-122"/>
                <a:ea typeface="楷体" panose="02010609060101010101" charset="-122"/>
                <a:sym typeface="+mn-ea"/>
              </a:rPr>
              <a:t>被分成</a:t>
            </a:r>
            <a:r>
              <a:rPr lang="en-US" altLang="zh-CN" kern="0" spc="-150" dirty="0">
                <a:solidFill>
                  <a:schemeClr val="tx1">
                    <a:lumMod val="95000"/>
                    <a:lumOff val="5000"/>
                  </a:schemeClr>
                </a:solidFill>
                <a:latin typeface="楷体" panose="02010609060101010101" charset="-122"/>
                <a:ea typeface="楷体" panose="02010609060101010101" charset="-122"/>
                <a:sym typeface="+mn-ea"/>
              </a:rPr>
              <a:t>1:M,</a:t>
            </a:r>
            <a:r>
              <a:rPr lang="zh-CN" altLang="en-US" kern="0" spc="-150" dirty="0">
                <a:solidFill>
                  <a:schemeClr val="tx1">
                    <a:lumMod val="95000"/>
                    <a:lumOff val="5000"/>
                  </a:schemeClr>
                </a:solidFill>
                <a:latin typeface="楷体" panose="02010609060101010101" charset="-122"/>
                <a:ea typeface="楷体" panose="02010609060101010101" charset="-122"/>
                <a:sym typeface="+mn-ea"/>
              </a:rPr>
              <a:t>会</a:t>
            </a:r>
            <a:r>
              <a:rPr lang="en-US" altLang="zh-CN" kern="0" spc="-150" dirty="0">
                <a:solidFill>
                  <a:schemeClr val="tx1">
                    <a:lumMod val="95000"/>
                    <a:lumOff val="5000"/>
                  </a:schemeClr>
                </a:solidFill>
                <a:latin typeface="楷体" panose="02010609060101010101" charset="-122"/>
                <a:ea typeface="楷体" panose="02010609060101010101" charset="-122"/>
                <a:sym typeface="+mn-ea"/>
              </a:rPr>
              <a:t>存在biased.因而不是很实用. </a:t>
            </a:r>
            <a:endParaRPr lang="en-US" altLang="zh-CN" kern="0" spc="-150" dirty="0">
              <a:solidFill>
                <a:schemeClr val="tx1">
                  <a:lumMod val="95000"/>
                  <a:lumOff val="5000"/>
                </a:schemeClr>
              </a:solidFill>
              <a:latin typeface="楷体" panose="02010609060101010101" charset="-122"/>
              <a:ea typeface="楷体" panose="02010609060101010101" charset="-122"/>
              <a:sym typeface="+mn-ea"/>
            </a:endParaRPr>
          </a:p>
          <a:p>
            <a:r>
              <a:rPr lang="en-US" altLang="zh-CN" kern="0" spc="-150" dirty="0">
                <a:solidFill>
                  <a:schemeClr val="tx1">
                    <a:lumMod val="95000"/>
                    <a:lumOff val="5000"/>
                  </a:schemeClr>
                </a:solidFill>
                <a:latin typeface="楷体" panose="02010609060101010101" charset="-122"/>
                <a:ea typeface="楷体" panose="02010609060101010101" charset="-122"/>
                <a:sym typeface="+mn-ea"/>
              </a:rPr>
              <a:t>2.</a:t>
            </a:r>
            <a:r>
              <a:rPr lang="zh-CN" altLang="en-US" kern="0" spc="-150" dirty="0">
                <a:solidFill>
                  <a:schemeClr val="tx1">
                    <a:lumMod val="95000"/>
                    <a:lumOff val="5000"/>
                  </a:schemeClr>
                </a:solidFill>
                <a:latin typeface="楷体" panose="02010609060101010101" charset="-122"/>
                <a:ea typeface="楷体" panose="02010609060101010101" charset="-122"/>
                <a:sym typeface="+mn-ea"/>
              </a:rPr>
              <a:t>one-versus-one,k个类别的样本设计k(k-1)/2个SVM。</a:t>
            </a:r>
            <a:endParaRPr lang="zh-CN" altLang="en-US" kern="0" spc="-150" dirty="0">
              <a:solidFill>
                <a:schemeClr val="tx1">
                  <a:lumMod val="95000"/>
                  <a:lumOff val="5000"/>
                </a:schemeClr>
              </a:solidFill>
              <a:latin typeface="楷体" panose="02010609060101010101" charset="-122"/>
              <a:ea typeface="楷体" panose="02010609060101010101" charset="-122"/>
              <a:sym typeface="+mn-ea"/>
            </a:endParaRPr>
          </a:p>
          <a:p>
            <a:r>
              <a:rPr lang="en-US" altLang="zh-CN" kern="0" spc="-150" dirty="0">
                <a:solidFill>
                  <a:schemeClr val="tx1">
                    <a:lumMod val="95000"/>
                    <a:lumOff val="5000"/>
                  </a:schemeClr>
                </a:solidFill>
                <a:latin typeface="楷体" panose="02010609060101010101" charset="-122"/>
                <a:ea typeface="楷体" panose="02010609060101010101" charset="-122"/>
              </a:rPr>
              <a:t>3.H</a:t>
            </a:r>
            <a:r>
              <a:rPr lang="zh-CN" altLang="en-US" kern="0" spc="-150" dirty="0">
                <a:solidFill>
                  <a:schemeClr val="tx1">
                    <a:lumMod val="95000"/>
                    <a:lumOff val="5000"/>
                  </a:schemeClr>
                </a:solidFill>
                <a:latin typeface="楷体" panose="02010609060101010101" charset="-122"/>
                <a:ea typeface="楷体" panose="02010609060101010101" charset="-122"/>
              </a:rPr>
              <a:t>-SVMs</a:t>
            </a:r>
            <a:r>
              <a:rPr lang="en-US" altLang="zh-CN" kern="0" spc="-150" dirty="0">
                <a:solidFill>
                  <a:schemeClr val="tx1">
                    <a:lumMod val="95000"/>
                    <a:lumOff val="5000"/>
                  </a:schemeClr>
                </a:solidFill>
                <a:latin typeface="楷体" panose="02010609060101010101" charset="-122"/>
                <a:ea typeface="楷体" panose="02010609060101010101" charset="-122"/>
              </a:rPr>
              <a:t>,</a:t>
            </a:r>
            <a:r>
              <a:rPr lang="zh-CN" altLang="en-US" kern="0" spc="-150" dirty="0">
                <a:solidFill>
                  <a:schemeClr val="tx1">
                    <a:lumMod val="95000"/>
                    <a:lumOff val="5000"/>
                  </a:schemeClr>
                </a:solidFill>
                <a:latin typeface="楷体" panose="02010609060101010101" charset="-122"/>
                <a:ea typeface="楷体" panose="02010609060101010101" charset="-122"/>
              </a:rPr>
              <a:t>先将所有类别分成两个子类，再将子类进一步划分成两个次级子类，直到得到一个单独的类别为止。</a:t>
            </a:r>
            <a:endParaRPr lang="zh-CN" altLang="en-US" kern="0" spc="-150" dirty="0">
              <a:solidFill>
                <a:schemeClr val="tx1">
                  <a:lumMod val="95000"/>
                  <a:lumOff val="5000"/>
                </a:schemeClr>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clrChange>
              <a:clrFrom>
                <a:srgbClr val="FFFEFC"/>
              </a:clrFrom>
              <a:clrTo>
                <a:srgbClr val="FFFEFC">
                  <a:alpha val="0"/>
                </a:srgbClr>
              </a:clrTo>
            </a:clrChange>
            <a:extLst>
              <a:ext uri="{28A0092B-C50C-407E-A947-70E740481C1C}">
                <a14:useLocalDpi xmlns:a14="http://schemas.microsoft.com/office/drawing/2010/main" val="0"/>
              </a:ext>
            </a:extLst>
          </a:blip>
          <a:stretch>
            <a:fillRect/>
          </a:stretch>
        </p:blipFill>
        <p:spPr>
          <a:xfrm>
            <a:off x="3581312" y="1275857"/>
            <a:ext cx="900427" cy="915688"/>
          </a:xfrm>
          <a:prstGeom prst="rect">
            <a:avLst/>
          </a:prstGeom>
        </p:spPr>
      </p:pic>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r="43648" b="74444"/>
          <a:stretch>
            <a:fillRect/>
          </a:stretch>
        </p:blipFill>
        <p:spPr>
          <a:xfrm rot="18887562">
            <a:off x="321603" y="3460337"/>
            <a:ext cx="3909824" cy="2534151"/>
          </a:xfrm>
          <a:prstGeom prst="rect">
            <a:avLst/>
          </a:prstGeom>
        </p:spPr>
      </p:pic>
      <p:sp>
        <p:nvSpPr>
          <p:cNvPr id="5" name="Rectangle 3"/>
          <p:cNvSpPr>
            <a:spLocks noChangeArrowheads="1"/>
          </p:cNvSpPr>
          <p:nvPr/>
        </p:nvSpPr>
        <p:spPr bwMode="black">
          <a:xfrm>
            <a:off x="4792980" y="1627505"/>
            <a:ext cx="7120890" cy="645160"/>
          </a:xfrm>
          <a:prstGeom prst="rect">
            <a:avLst/>
          </a:prstGeom>
          <a:noFill/>
          <a:ln w="9525" algn="ctr">
            <a:noFill/>
            <a:miter lim="800000"/>
          </a:ln>
        </p:spPr>
        <p:txBody>
          <a:bodyPr wrap="square">
            <a:spAutoFit/>
          </a:bodyPr>
          <a:lstStyle/>
          <a:p>
            <a:pPr>
              <a:spcBef>
                <a:spcPct val="50000"/>
              </a:spcBef>
              <a:defRPr/>
            </a:pPr>
            <a:r>
              <a:rPr lang="zh-CN" altLang="en-US" dirty="0">
                <a:latin typeface="楷体" panose="02010609060101010101" charset="-122"/>
                <a:ea typeface="楷体" panose="02010609060101010101" charset="-122"/>
              </a:rPr>
              <a:t>从原始输入的N个样本中每次抽取k个样本作为特征子集，建立m棵分类决策树；抽多少次就建多少棵决策树；</a:t>
            </a:r>
            <a:endParaRPr lang="zh-CN" altLang="en-US" dirty="0">
              <a:latin typeface="楷体" panose="02010609060101010101" charset="-122"/>
              <a:ea typeface="楷体" panose="02010609060101010101" charset="-122"/>
            </a:endParaRPr>
          </a:p>
        </p:txBody>
      </p:sp>
      <p:sp>
        <p:nvSpPr>
          <p:cNvPr id="6" name="TextBox 14"/>
          <p:cNvSpPr txBox="1"/>
          <p:nvPr/>
        </p:nvSpPr>
        <p:spPr>
          <a:xfrm>
            <a:off x="4792961" y="1228874"/>
            <a:ext cx="3373140" cy="398780"/>
          </a:xfrm>
          <a:prstGeom prst="rect">
            <a:avLst/>
          </a:prstGeom>
          <a:noFill/>
        </p:spPr>
        <p:txBody>
          <a:bodyPr wrap="square" rtlCol="0">
            <a:spAutoFit/>
          </a:bodyPr>
          <a:lstStyle/>
          <a:p>
            <a:pPr defTabSz="1218565" eaLnBrk="0" hangingPunct="0"/>
            <a:r>
              <a:rPr lang="en-US" altLang="zh-CN" sz="2000" b="1" dirty="0">
                <a:latin typeface="腾祥铁山楷书简" panose="01010104010101010101" pitchFamily="2" charset="-122"/>
                <a:ea typeface="腾祥铁山楷书简" panose="01010104010101010101" pitchFamily="2" charset="-122"/>
              </a:rPr>
              <a:t>01 </a:t>
            </a:r>
            <a:r>
              <a:rPr lang="zh-CN" altLang="en-US" sz="2000" b="1" dirty="0">
                <a:latin typeface="腾祥铁山楷书简" panose="01010104010101010101" pitchFamily="2" charset="-122"/>
                <a:ea typeface="腾祥铁山楷书简" panose="01010104010101010101" pitchFamily="2" charset="-122"/>
              </a:rPr>
              <a:t>随机抽取</a:t>
            </a:r>
            <a:endParaRPr lang="zh-CN" altLang="en-US" sz="2000" b="1" dirty="0">
              <a:latin typeface="腾祥铁山楷书简" panose="01010104010101010101" pitchFamily="2" charset="-122"/>
              <a:ea typeface="腾祥铁山楷书简" panose="01010104010101010101" pitchFamily="2" charset="-122"/>
            </a:endParaRPr>
          </a:p>
        </p:txBody>
      </p:sp>
      <p:sp>
        <p:nvSpPr>
          <p:cNvPr id="7" name="Rectangle 3"/>
          <p:cNvSpPr>
            <a:spLocks noChangeArrowheads="1"/>
          </p:cNvSpPr>
          <p:nvPr/>
        </p:nvSpPr>
        <p:spPr bwMode="black">
          <a:xfrm>
            <a:off x="5222875" y="3096895"/>
            <a:ext cx="6729730" cy="922020"/>
          </a:xfrm>
          <a:prstGeom prst="rect">
            <a:avLst/>
          </a:prstGeom>
          <a:noFill/>
          <a:ln w="9525" algn="ctr">
            <a:noFill/>
            <a:miter lim="800000"/>
          </a:ln>
        </p:spPr>
        <p:txBody>
          <a:bodyPr wrap="square">
            <a:spAutoFit/>
          </a:bodyPr>
          <a:lstStyle/>
          <a:p>
            <a:pPr>
              <a:spcBef>
                <a:spcPct val="50000"/>
              </a:spcBef>
              <a:defRPr/>
            </a:pPr>
            <a:r>
              <a:rPr lang="zh-CN" altLang="en-US" dirty="0">
                <a:latin typeface="楷体" panose="02010609060101010101" charset="-122"/>
                <a:ea typeface="楷体" panose="02010609060101010101" charset="-122"/>
              </a:rPr>
              <a:t>在建每棵树进行每个节点分裂的时候，都随机抽一部分特征，在这随机抽的部分特征里，用决策树的特征选择的方法（比如信息增益、信息增益率）来决定使用最优的特征。</a:t>
            </a:r>
            <a:endParaRPr lang="zh-CN" altLang="en-US" dirty="0">
              <a:latin typeface="楷体" panose="02010609060101010101" charset="-122"/>
              <a:ea typeface="楷体" panose="02010609060101010101" charset="-122"/>
            </a:endParaRPr>
          </a:p>
        </p:txBody>
      </p:sp>
      <p:sp>
        <p:nvSpPr>
          <p:cNvPr id="8" name="TextBox 14"/>
          <p:cNvSpPr txBox="1"/>
          <p:nvPr/>
        </p:nvSpPr>
        <p:spPr>
          <a:xfrm>
            <a:off x="5288914" y="2697844"/>
            <a:ext cx="3373140" cy="398780"/>
          </a:xfrm>
          <a:prstGeom prst="rect">
            <a:avLst/>
          </a:prstGeom>
          <a:noFill/>
        </p:spPr>
        <p:txBody>
          <a:bodyPr wrap="square" rtlCol="0">
            <a:spAutoFit/>
          </a:bodyPr>
          <a:lstStyle/>
          <a:p>
            <a:pPr defTabSz="1218565" eaLnBrk="0" hangingPunct="0"/>
            <a:r>
              <a:rPr lang="en-US" altLang="zh-CN" sz="2000" b="1" dirty="0">
                <a:latin typeface="腾祥铁山楷书简" panose="01010104010101010101" pitchFamily="2" charset="-122"/>
                <a:ea typeface="腾祥铁山楷书简" panose="01010104010101010101" pitchFamily="2" charset="-122"/>
              </a:rPr>
              <a:t>02 </a:t>
            </a:r>
            <a:r>
              <a:rPr lang="zh-CN" altLang="en-US" sz="2000" b="1" dirty="0">
                <a:latin typeface="腾祥铁山楷书简" panose="01010104010101010101" pitchFamily="2" charset="-122"/>
                <a:ea typeface="腾祥铁山楷书简" panose="01010104010101010101" pitchFamily="2" charset="-122"/>
              </a:rPr>
              <a:t>特征随机抽样 </a:t>
            </a:r>
            <a:endParaRPr lang="zh-CN" altLang="en-US" sz="2000" b="1" dirty="0">
              <a:latin typeface="腾祥铁山楷书简" panose="01010104010101010101" pitchFamily="2" charset="-122"/>
              <a:ea typeface="腾祥铁山楷书简" panose="01010104010101010101" pitchFamily="2" charset="-122"/>
            </a:endParaRPr>
          </a:p>
        </p:txBody>
      </p:sp>
      <p:sp>
        <p:nvSpPr>
          <p:cNvPr id="9" name="Rectangle 3"/>
          <p:cNvSpPr>
            <a:spLocks noChangeArrowheads="1"/>
          </p:cNvSpPr>
          <p:nvPr/>
        </p:nvSpPr>
        <p:spPr bwMode="black">
          <a:xfrm>
            <a:off x="6278880" y="4726940"/>
            <a:ext cx="5529580" cy="1198880"/>
          </a:xfrm>
          <a:prstGeom prst="rect">
            <a:avLst/>
          </a:prstGeom>
          <a:noFill/>
          <a:ln w="9525" algn="ctr">
            <a:noFill/>
            <a:miter lim="800000"/>
          </a:ln>
        </p:spPr>
        <p:txBody>
          <a:bodyPr wrap="square">
            <a:spAutoFit/>
          </a:bodyPr>
          <a:lstStyle/>
          <a:p>
            <a:pPr>
              <a:spcBef>
                <a:spcPct val="50000"/>
              </a:spcBef>
              <a:defRPr/>
            </a:pPr>
            <a:r>
              <a:rPr lang="zh-CN" altLang="en-US" dirty="0">
                <a:latin typeface="楷体" panose="02010609060101010101" charset="-122"/>
                <a:ea typeface="楷体" panose="02010609060101010101" charset="-122"/>
              </a:rPr>
              <a:t>在对每个样本的投票结果中，不好的树投票是接近随机的，所以他们的投票被相互抵消；最后剩下“优秀”的决策树的投票结果决定了随机森林分类器的最终输出结果。</a:t>
            </a:r>
            <a:endParaRPr lang="zh-CN" altLang="en-US" dirty="0">
              <a:latin typeface="楷体" panose="02010609060101010101" charset="-122"/>
              <a:ea typeface="楷体" panose="02010609060101010101" charset="-122"/>
            </a:endParaRPr>
          </a:p>
        </p:txBody>
      </p:sp>
      <p:sp>
        <p:nvSpPr>
          <p:cNvPr id="10" name="TextBox 14"/>
          <p:cNvSpPr txBox="1"/>
          <p:nvPr/>
        </p:nvSpPr>
        <p:spPr>
          <a:xfrm>
            <a:off x="6423321" y="4328219"/>
            <a:ext cx="3373140" cy="398780"/>
          </a:xfrm>
          <a:prstGeom prst="rect">
            <a:avLst/>
          </a:prstGeom>
          <a:noFill/>
        </p:spPr>
        <p:txBody>
          <a:bodyPr wrap="square" rtlCol="0">
            <a:spAutoFit/>
          </a:bodyPr>
          <a:lstStyle/>
          <a:p>
            <a:pPr defTabSz="1218565" eaLnBrk="0" hangingPunct="0"/>
            <a:r>
              <a:rPr lang="en-US" altLang="zh-CN" sz="2000" b="1" dirty="0">
                <a:latin typeface="腾祥铁山楷书简" panose="01010104010101010101" pitchFamily="2" charset="-122"/>
                <a:ea typeface="腾祥铁山楷书简" panose="01010104010101010101" pitchFamily="2" charset="-122"/>
              </a:rPr>
              <a:t>03 </a:t>
            </a:r>
            <a:r>
              <a:rPr lang="zh-CN" altLang="en-US" sz="2000" b="1" dirty="0">
                <a:latin typeface="腾祥铁山楷书简" panose="01010104010101010101" pitchFamily="2" charset="-122"/>
                <a:ea typeface="腾祥铁山楷书简" panose="01010104010101010101" pitchFamily="2" charset="-122"/>
              </a:rPr>
              <a:t>投票决定结果</a:t>
            </a:r>
            <a:endParaRPr lang="zh-CN" altLang="en-US" sz="2000" b="1" dirty="0">
              <a:latin typeface="腾祥铁山楷书简" panose="01010104010101010101" pitchFamily="2" charset="-122"/>
              <a:ea typeface="腾祥铁山楷书简" panose="01010104010101010101" pitchFamily="2" charset="-122"/>
            </a:endParaRPr>
          </a:p>
        </p:txBody>
      </p:sp>
      <p:pic>
        <p:nvPicPr>
          <p:cNvPr id="11" name="图片 10"/>
          <p:cNvPicPr>
            <a:picLocks noChangeAspect="1"/>
          </p:cNvPicPr>
          <p:nvPr/>
        </p:nvPicPr>
        <p:blipFill>
          <a:blip r:embed="rId1" cstate="print">
            <a:clrChange>
              <a:clrFrom>
                <a:srgbClr val="FFFEFC"/>
              </a:clrFrom>
              <a:clrTo>
                <a:srgbClr val="FFFEFC">
                  <a:alpha val="0"/>
                </a:srgbClr>
              </a:clrTo>
            </a:clrChange>
            <a:extLst>
              <a:ext uri="{28A0092B-C50C-407E-A947-70E740481C1C}">
                <a14:useLocalDpi xmlns:a14="http://schemas.microsoft.com/office/drawing/2010/main" val="0"/>
              </a:ext>
            </a:extLst>
          </a:blip>
          <a:stretch>
            <a:fillRect/>
          </a:stretch>
        </p:blipFill>
        <p:spPr>
          <a:xfrm>
            <a:off x="4388790" y="2748644"/>
            <a:ext cx="900427" cy="915688"/>
          </a:xfrm>
          <a:prstGeom prst="rect">
            <a:avLst/>
          </a:prstGeom>
        </p:spPr>
      </p:pic>
      <p:pic>
        <p:nvPicPr>
          <p:cNvPr id="12" name="图片 11"/>
          <p:cNvPicPr>
            <a:picLocks noChangeAspect="1"/>
          </p:cNvPicPr>
          <p:nvPr/>
        </p:nvPicPr>
        <p:blipFill>
          <a:blip r:embed="rId1" cstate="print">
            <a:clrChange>
              <a:clrFrom>
                <a:srgbClr val="FFFEFC"/>
              </a:clrFrom>
              <a:clrTo>
                <a:srgbClr val="FFFEFC">
                  <a:alpha val="0"/>
                </a:srgbClr>
              </a:clrTo>
            </a:clrChange>
            <a:extLst>
              <a:ext uri="{28A0092B-C50C-407E-A947-70E740481C1C}">
                <a14:useLocalDpi xmlns:a14="http://schemas.microsoft.com/office/drawing/2010/main" val="0"/>
              </a:ext>
            </a:extLst>
          </a:blip>
          <a:stretch>
            <a:fillRect/>
          </a:stretch>
        </p:blipFill>
        <p:spPr>
          <a:xfrm>
            <a:off x="5299211" y="4328219"/>
            <a:ext cx="900427" cy="915688"/>
          </a:xfrm>
          <a:prstGeom prst="rect">
            <a:avLst/>
          </a:prstGeom>
        </p:spPr>
      </p:pic>
      <p:sp>
        <p:nvSpPr>
          <p:cNvPr id="13" name="文本框 12"/>
          <p:cNvSpPr txBox="1"/>
          <p:nvPr/>
        </p:nvSpPr>
        <p:spPr>
          <a:xfrm>
            <a:off x="1327785" y="488315"/>
            <a:ext cx="4511675" cy="460375"/>
          </a:xfrm>
          <a:prstGeom prst="rect">
            <a:avLst/>
          </a:prstGeom>
          <a:noFill/>
        </p:spPr>
        <p:txBody>
          <a:bodyPr wrap="square" rtlCol="0">
            <a:spAutoFit/>
          </a:bodyPr>
          <a:p>
            <a:r>
              <a:rPr lang="en-US" altLang="zh-CN" sz="2400">
                <a:latin typeface="楷体" panose="02010609060101010101" charset="-122"/>
                <a:ea typeface="楷体" panose="02010609060101010101" charset="-122"/>
                <a:cs typeface="楷体" panose="02010609060101010101" charset="-122"/>
              </a:rPr>
              <a:t>Random Forest</a:t>
            </a:r>
            <a:r>
              <a:rPr lang="zh-CN" altLang="en-US" sz="2400">
                <a:latin typeface="楷体" panose="02010609060101010101" charset="-122"/>
                <a:ea typeface="楷体" panose="02010609060101010101" charset="-122"/>
                <a:cs typeface="楷体" panose="02010609060101010101" charset="-122"/>
              </a:rPr>
              <a:t>分类器</a:t>
            </a:r>
            <a:r>
              <a:rPr lang="en-US" altLang="zh-CN" sz="2400">
                <a:latin typeface="楷体" panose="02010609060101010101" charset="-122"/>
                <a:ea typeface="楷体" panose="02010609060101010101" charset="-122"/>
                <a:cs typeface="楷体" panose="02010609060101010101" charset="-122"/>
              </a:rPr>
              <a:t>(panacea)</a:t>
            </a:r>
            <a:r>
              <a:rPr lang="zh-CN" altLang="en-US" sz="2400">
                <a:latin typeface="楷体" panose="02010609060101010101" charset="-122"/>
                <a:ea typeface="楷体" panose="02010609060101010101" charset="-122"/>
                <a:cs typeface="楷体" panose="02010609060101010101" charset="-122"/>
              </a:rPr>
              <a:t>：</a:t>
            </a:r>
            <a:endParaRPr lang="zh-CN" altLang="en-US" sz="2400">
              <a:latin typeface="楷体" panose="02010609060101010101" charset="-122"/>
              <a:ea typeface="楷体" panose="02010609060101010101" charset="-122"/>
              <a:cs typeface="楷体" panose="02010609060101010101" charset="-122"/>
            </a:endParaRPr>
          </a:p>
        </p:txBody>
      </p:sp>
      <p:pic>
        <p:nvPicPr>
          <p:cNvPr id="23" name="图片 22"/>
          <p:cNvPicPr>
            <a:picLocks noChangeAspect="1"/>
          </p:cNvPicPr>
          <p:nvPr/>
        </p:nvPicPr>
        <p:blipFill>
          <a:blip r:embed="rId3"/>
          <a:stretch>
            <a:fillRect/>
          </a:stretch>
        </p:blipFill>
        <p:spPr>
          <a:xfrm>
            <a:off x="476250" y="2082800"/>
            <a:ext cx="314325" cy="2691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7"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1000"/>
                                        <p:tgtEl>
                                          <p:spTgt spid="12"/>
                                        </p:tgtEl>
                                      </p:cBhvr>
                                    </p:animEffect>
                                    <p:anim calcmode="lin" valueType="num">
                                      <p:cBhvr>
                                        <p:cTn id="44" dur="1000" fill="hold"/>
                                        <p:tgtEl>
                                          <p:spTgt spid="12"/>
                                        </p:tgtEl>
                                        <p:attrNameLst>
                                          <p:attrName>ppt_x</p:attrName>
                                        </p:attrNameLst>
                                      </p:cBhvr>
                                      <p:tavLst>
                                        <p:tav tm="0">
                                          <p:val>
                                            <p:strVal val="#ppt_x"/>
                                          </p:val>
                                        </p:tav>
                                        <p:tav tm="100000">
                                          <p:val>
                                            <p:strVal val="#ppt_x"/>
                                          </p:val>
                                        </p:tav>
                                      </p:tavLst>
                                    </p:anim>
                                    <p:anim calcmode="lin" valueType="num">
                                      <p:cBhvr>
                                        <p:cTn id="45" dur="1000" fill="hold"/>
                                        <p:tgtEl>
                                          <p:spTgt spid="12"/>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7"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树, 户外, 雪花, 山&#10;&#10;已生成极高可信度的说明"/>
          <p:cNvPicPr>
            <a:picLocks noChangeAspect="1"/>
          </p:cNvPicPr>
          <p:nvPr/>
        </p:nvPicPr>
        <p:blipFill rotWithShape="1">
          <a:blip r:embed="rId1">
            <a:extLst>
              <a:ext uri="{28A0092B-C50C-407E-A947-70E740481C1C}">
                <a14:useLocalDpi xmlns:a14="http://schemas.microsoft.com/office/drawing/2010/main" val="0"/>
              </a:ext>
            </a:extLst>
          </a:blip>
          <a:srcRect t="9091" r="9091"/>
          <a:stretch>
            <a:fillRect/>
          </a:stretch>
        </p:blipFill>
        <p:spPr>
          <a:xfrm>
            <a:off x="0" y="0"/>
            <a:ext cx="12192000" cy="6858000"/>
          </a:xfrm>
          <a:prstGeom prst="rect">
            <a:avLst/>
          </a:prstGeom>
        </p:spPr>
      </p:pic>
      <p:sp>
        <p:nvSpPr>
          <p:cNvPr id="16" name="Rectangle 11"/>
          <p:cNvSpPr>
            <a:spLocks noGrp="1" noRot="1" noChangeAspect="1" noMove="1" noResize="1" noEditPoints="1" noAdjustHandles="1" noChangeArrowheads="1" noChangeShapeType="1" noTextEdit="1"/>
          </p:cNvSpPr>
          <p:nvPr/>
        </p:nvSpPr>
        <p:spPr bwMode="white">
          <a:xfrm>
            <a:off x="1" y="3764612"/>
            <a:ext cx="5442280"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标题 3"/>
          <p:cNvSpPr>
            <a:spLocks noGrp="1"/>
          </p:cNvSpPr>
          <p:nvPr>
            <p:ph type="ctrTitle"/>
          </p:nvPr>
        </p:nvSpPr>
        <p:spPr>
          <a:xfrm>
            <a:off x="640079" y="4025589"/>
            <a:ext cx="4610932" cy="1415839"/>
          </a:xfrm>
        </p:spPr>
        <p:txBody>
          <a:bodyPr>
            <a:normAutofit/>
          </a:bodyPr>
          <a:lstStyle/>
          <a:p>
            <a:pPr algn="l"/>
            <a:r>
              <a:rPr lang="zh-CN" altLang="en-US" sz="4800" dirty="0">
                <a:latin typeface="方正吕建德字体" panose="02010600010101010101" pitchFamily="2" charset="-122"/>
                <a:ea typeface="方正吕建德字体" panose="02010600010101010101" pitchFamily="2" charset="-122"/>
              </a:rPr>
              <a:t>第三部分</a:t>
            </a:r>
            <a:br>
              <a:rPr lang="en-US" altLang="zh-CN" sz="2800" dirty="0">
                <a:latin typeface="方正吕建德字体" panose="02010600010101010101" pitchFamily="2" charset="-122"/>
                <a:ea typeface="方正吕建德字体" panose="02010600010101010101" pitchFamily="2" charset="-122"/>
              </a:rPr>
            </a:br>
            <a:br>
              <a:rPr lang="en-US" altLang="zh-CN" sz="1000" dirty="0">
                <a:latin typeface="方正吕建德字体" panose="02010600010101010101" pitchFamily="2" charset="-122"/>
                <a:ea typeface="方正吕建德字体" panose="02010600010101010101" pitchFamily="2" charset="-122"/>
              </a:rPr>
            </a:br>
            <a:r>
              <a:rPr lang="zh-CN" altLang="en-US" sz="2800" dirty="0">
                <a:latin typeface="方正吕建德字体" panose="02010600010101010101" pitchFamily="2" charset="-122"/>
                <a:ea typeface="方正吕建德字体" panose="02010600010101010101" pitchFamily="2" charset="-122"/>
              </a:rPr>
              <a:t>深度学习</a:t>
            </a:r>
            <a:r>
              <a:rPr lang="en-US" altLang="zh-CN" sz="2800" dirty="0">
                <a:latin typeface="方正吕建德字体" panose="02010600010101010101" pitchFamily="2" charset="-122"/>
                <a:ea typeface="方正吕建德字体" panose="02010600010101010101" pitchFamily="2" charset="-122"/>
              </a:rPr>
              <a:t>+</a:t>
            </a:r>
            <a:r>
              <a:rPr lang="zh-CN" altLang="en-US" sz="2800" dirty="0">
                <a:latin typeface="方正吕建德字体" panose="02010600010101010101" pitchFamily="2" charset="-122"/>
                <a:ea typeface="方正吕建德字体" panose="02010600010101010101" pitchFamily="2" charset="-122"/>
              </a:rPr>
              <a:t>弱标注</a:t>
            </a:r>
            <a:endParaRPr lang="zh-CN" altLang="en-US" sz="2800" dirty="0">
              <a:latin typeface="方正吕建德字体" panose="02010600010101010101" pitchFamily="2" charset="-122"/>
              <a:ea typeface="方正吕建德字体" panose="02010600010101010101" pitchFamily="2" charset="-122"/>
            </a:endParaRPr>
          </a:p>
        </p:txBody>
      </p:sp>
      <p:pic>
        <p:nvPicPr>
          <p:cNvPr id="15" name="PA_图片 7" descr="5d80f4b3e78a9513d048aa2ccdf80f56"/>
          <p:cNvPicPr>
            <a:picLocks noChangeAspect="1"/>
          </p:cNvPicPr>
          <p:nvPr>
            <p:custDataLst>
              <p:tags r:id="rId2"/>
            </p:custDataLst>
          </p:nvPr>
        </p:nvPicPr>
        <p:blipFill rotWithShape="1">
          <a:blip r:embed="rId3"/>
          <a:srcRect l="65717" t="69541" r="16491"/>
          <a:stretch>
            <a:fillRect/>
          </a:stretch>
        </p:blipFill>
        <p:spPr>
          <a:xfrm>
            <a:off x="4549653" y="4182877"/>
            <a:ext cx="595086" cy="1419679"/>
          </a:xfrm>
          <a:prstGeom prst="rect">
            <a:avLst/>
          </a:prstGeom>
        </p:spPr>
      </p:pic>
      <p:sp>
        <p:nvSpPr>
          <p:cNvPr id="2" name="副标题 1"/>
          <p:cNvSpPr/>
          <p:nvPr>
            <p:ph type="subTitle" idx="1"/>
          </p:nvPr>
        </p:nvSpPr>
        <p:spPr/>
        <p:txBody>
          <a:bodyPr/>
          <a:p>
            <a:endParaRPr lang="zh-CN" alt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5941695" y="892175"/>
            <a:ext cx="6218555" cy="3882390"/>
          </a:xfrm>
          <a:prstGeom prst="rect">
            <a:avLst/>
          </a:prstGeom>
        </p:spPr>
      </p:pic>
      <p:pic>
        <p:nvPicPr>
          <p:cNvPr id="23" name="图片 22"/>
          <p:cNvPicPr>
            <a:picLocks noChangeAspect="1"/>
          </p:cNvPicPr>
          <p:nvPr/>
        </p:nvPicPr>
        <p:blipFill>
          <a:blip r:embed="rId2"/>
          <a:stretch>
            <a:fillRect/>
          </a:stretch>
        </p:blipFill>
        <p:spPr>
          <a:xfrm>
            <a:off x="476250" y="2082800"/>
            <a:ext cx="314325" cy="2691765"/>
          </a:xfrm>
          <a:prstGeom prst="rect">
            <a:avLst/>
          </a:prstGeom>
        </p:spPr>
      </p:pic>
      <p:pic>
        <p:nvPicPr>
          <p:cNvPr id="3" name="图片 2"/>
          <p:cNvPicPr>
            <a:picLocks noChangeAspect="1"/>
          </p:cNvPicPr>
          <p:nvPr/>
        </p:nvPicPr>
        <p:blipFill>
          <a:blip r:embed="rId3"/>
          <a:stretch>
            <a:fillRect/>
          </a:stretch>
        </p:blipFill>
        <p:spPr>
          <a:xfrm>
            <a:off x="370840" y="250190"/>
            <a:ext cx="7477760" cy="2811145"/>
          </a:xfrm>
          <a:prstGeom prst="rect">
            <a:avLst/>
          </a:prstGeom>
        </p:spPr>
      </p:pic>
      <p:pic>
        <p:nvPicPr>
          <p:cNvPr id="5" name="图片 4"/>
          <p:cNvPicPr>
            <a:picLocks noChangeAspect="1"/>
          </p:cNvPicPr>
          <p:nvPr/>
        </p:nvPicPr>
        <p:blipFill>
          <a:blip r:embed="rId4"/>
          <a:stretch>
            <a:fillRect/>
          </a:stretch>
        </p:blipFill>
        <p:spPr>
          <a:xfrm>
            <a:off x="229235" y="3178810"/>
            <a:ext cx="5562600" cy="1720215"/>
          </a:xfrm>
          <a:prstGeom prst="rect">
            <a:avLst/>
          </a:prstGeom>
        </p:spPr>
      </p:pic>
      <p:pic>
        <p:nvPicPr>
          <p:cNvPr id="6" name="图片 5"/>
          <p:cNvPicPr>
            <a:picLocks noChangeAspect="1"/>
          </p:cNvPicPr>
          <p:nvPr/>
        </p:nvPicPr>
        <p:blipFill>
          <a:blip r:embed="rId5"/>
          <a:stretch>
            <a:fillRect/>
          </a:stretch>
        </p:blipFill>
        <p:spPr>
          <a:xfrm>
            <a:off x="229235" y="4927600"/>
            <a:ext cx="5433060" cy="1680210"/>
          </a:xfrm>
          <a:prstGeom prst="rect">
            <a:avLst/>
          </a:prstGeom>
        </p:spPr>
      </p:pic>
      <p:pic>
        <p:nvPicPr>
          <p:cNvPr id="7" name="图片 6"/>
          <p:cNvPicPr>
            <a:picLocks noChangeAspect="1"/>
          </p:cNvPicPr>
          <p:nvPr/>
        </p:nvPicPr>
        <p:blipFill>
          <a:blip r:embed="rId6"/>
          <a:stretch>
            <a:fillRect/>
          </a:stretch>
        </p:blipFill>
        <p:spPr>
          <a:xfrm>
            <a:off x="5941695" y="4774565"/>
            <a:ext cx="5895975" cy="1823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rot="2262453">
            <a:off x="4651634" y="1887333"/>
            <a:ext cx="2090348" cy="433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6768075" y="2756925"/>
            <a:ext cx="3744416" cy="0"/>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553144" y="4055021"/>
            <a:ext cx="4959347" cy="0"/>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4783102" y="5541236"/>
            <a:ext cx="5729389" cy="0"/>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2360" y="4669790"/>
            <a:ext cx="4553585" cy="953135"/>
          </a:xfrm>
          <a:prstGeom prst="rect">
            <a:avLst/>
          </a:prstGeom>
          <a:noFill/>
        </p:spPr>
        <p:txBody>
          <a:bodyPr wrap="square" rtlCol="0">
            <a:spAutoFit/>
          </a:bodyPr>
          <a:lstStyle/>
          <a:p>
            <a:pPr algn="l">
              <a:lnSpc>
                <a:spcPct val="100000"/>
              </a:lnSpc>
            </a:pPr>
            <a:r>
              <a:rPr lang="zh-CN" sz="1865" kern="0" spc="-150" dirty="0">
                <a:solidFill>
                  <a:schemeClr val="tx1">
                    <a:lumMod val="95000"/>
                    <a:lumOff val="5000"/>
                  </a:schemeClr>
                </a:solidFill>
                <a:latin typeface="楷体" panose="02010609060101010101" charset="-122"/>
                <a:ea typeface="楷体" panose="02010609060101010101" charset="-122"/>
              </a:rPr>
              <a:t>优化：</a:t>
            </a:r>
            <a:endParaRPr lang="zh-CN" sz="1865" kern="0" spc="-150" dirty="0">
              <a:solidFill>
                <a:schemeClr val="tx1">
                  <a:lumMod val="95000"/>
                  <a:lumOff val="5000"/>
                </a:schemeClr>
              </a:solidFill>
              <a:latin typeface="楷体" panose="02010609060101010101" charset="-122"/>
              <a:ea typeface="楷体" panose="02010609060101010101" charset="-122"/>
            </a:endParaRPr>
          </a:p>
          <a:p>
            <a:pPr algn="l">
              <a:lnSpc>
                <a:spcPct val="100000"/>
              </a:lnSpc>
            </a:pPr>
            <a:r>
              <a:rPr lang="zh-CN" sz="1865" kern="0" spc="-150" dirty="0">
                <a:solidFill>
                  <a:schemeClr val="tx1">
                    <a:lumMod val="95000"/>
                    <a:lumOff val="5000"/>
                  </a:schemeClr>
                </a:solidFill>
                <a:latin typeface="楷体" panose="02010609060101010101" charset="-122"/>
                <a:ea typeface="楷体" panose="02010609060101010101" charset="-122"/>
              </a:rPr>
              <a:t>使用上下文相关的</a:t>
            </a:r>
            <a:r>
              <a:rPr lang="en-US" altLang="zh-CN" sz="1865" kern="0" spc="-150" dirty="0">
                <a:solidFill>
                  <a:schemeClr val="tx1">
                    <a:lumMod val="95000"/>
                    <a:lumOff val="5000"/>
                  </a:schemeClr>
                </a:solidFill>
                <a:latin typeface="楷体" panose="02010609060101010101" charset="-122"/>
                <a:ea typeface="楷体" panose="02010609060101010101" charset="-122"/>
              </a:rPr>
              <a:t>ELMo</a:t>
            </a:r>
            <a:r>
              <a:rPr lang="zh-CN" altLang="en-US" sz="1865" kern="0" spc="-150" dirty="0">
                <a:solidFill>
                  <a:schemeClr val="tx1">
                    <a:lumMod val="95000"/>
                    <a:lumOff val="5000"/>
                  </a:schemeClr>
                </a:solidFill>
                <a:latin typeface="楷体" panose="02010609060101010101" charset="-122"/>
                <a:ea typeface="楷体" panose="02010609060101010101" charset="-122"/>
              </a:rPr>
              <a:t>模型代替</a:t>
            </a:r>
            <a:r>
              <a:rPr lang="en-US" altLang="zh-CN" sz="1865" kern="0" spc="-150" dirty="0">
                <a:solidFill>
                  <a:schemeClr val="tx1">
                    <a:lumMod val="95000"/>
                    <a:lumOff val="5000"/>
                  </a:schemeClr>
                </a:solidFill>
                <a:latin typeface="楷体" panose="02010609060101010101" charset="-122"/>
                <a:ea typeface="楷体" panose="02010609060101010101" charset="-122"/>
              </a:rPr>
              <a:t>word2vec</a:t>
            </a:r>
            <a:endParaRPr lang="en-US" altLang="zh-CN" sz="1865" kern="0" spc="-150" dirty="0">
              <a:solidFill>
                <a:schemeClr val="tx1">
                  <a:lumMod val="95000"/>
                  <a:lumOff val="5000"/>
                </a:schemeClr>
              </a:solidFill>
              <a:latin typeface="楷体" panose="02010609060101010101" charset="-122"/>
              <a:ea typeface="楷体" panose="02010609060101010101" charset="-122"/>
            </a:endParaRPr>
          </a:p>
          <a:p>
            <a:pPr algn="l">
              <a:lnSpc>
                <a:spcPct val="100000"/>
              </a:lnSpc>
            </a:pPr>
            <a:r>
              <a:rPr lang="zh-CN" altLang="en-US" sz="1865" kern="0" spc="-150" dirty="0">
                <a:solidFill>
                  <a:schemeClr val="tx1">
                    <a:lumMod val="95000"/>
                    <a:lumOff val="5000"/>
                  </a:schemeClr>
                </a:solidFill>
                <a:latin typeface="楷体" panose="02010609060101010101" charset="-122"/>
                <a:ea typeface="楷体" panose="02010609060101010101" charset="-122"/>
              </a:rPr>
              <a:t>基与</a:t>
            </a:r>
            <a:r>
              <a:rPr lang="en-US" altLang="zh-CN" sz="1865" kern="0" spc="-150" dirty="0">
                <a:solidFill>
                  <a:schemeClr val="tx1">
                    <a:lumMod val="95000"/>
                    <a:lumOff val="5000"/>
                  </a:schemeClr>
                </a:solidFill>
                <a:latin typeface="楷体" panose="02010609060101010101" charset="-122"/>
                <a:ea typeface="楷体" panose="02010609060101010101" charset="-122"/>
              </a:rPr>
              <a:t>BiLM(bi-direction language model)</a:t>
            </a:r>
            <a:r>
              <a:rPr lang="zh-CN" altLang="en-US" sz="1865" kern="0" spc="-150" dirty="0">
                <a:solidFill>
                  <a:schemeClr val="tx1">
                    <a:lumMod val="95000"/>
                    <a:lumOff val="5000"/>
                  </a:schemeClr>
                </a:solidFill>
                <a:latin typeface="楷体" panose="02010609060101010101" charset="-122"/>
                <a:ea typeface="楷体" panose="02010609060101010101" charset="-122"/>
              </a:rPr>
              <a:t>使用</a:t>
            </a:r>
            <a:endParaRPr lang="zh-CN" altLang="en-US" sz="1865" kern="0" spc="-150" dirty="0">
              <a:solidFill>
                <a:schemeClr val="tx1">
                  <a:lumMod val="95000"/>
                  <a:lumOff val="5000"/>
                </a:schemeClr>
              </a:solidFill>
              <a:latin typeface="楷体" panose="02010609060101010101" charset="-122"/>
              <a:ea typeface="楷体" panose="02010609060101010101" charset="-122"/>
            </a:endParaRPr>
          </a:p>
        </p:txBody>
      </p:sp>
      <p:cxnSp>
        <p:nvCxnSpPr>
          <p:cNvPr id="11" name="直接连接符 10"/>
          <p:cNvCxnSpPr/>
          <p:nvPr/>
        </p:nvCxnSpPr>
        <p:spPr>
          <a:xfrm>
            <a:off x="1349375" y="3196237"/>
            <a:ext cx="4938647" cy="0"/>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349375" y="1993900"/>
            <a:ext cx="4535170" cy="1198880"/>
          </a:xfrm>
          <a:prstGeom prst="rect">
            <a:avLst/>
          </a:prstGeom>
          <a:noFill/>
        </p:spPr>
        <p:txBody>
          <a:bodyPr wrap="square" rtlCol="0">
            <a:spAutoFit/>
          </a:bodyPr>
          <a:lstStyle/>
          <a:p>
            <a:pPr algn="r">
              <a:lnSpc>
                <a:spcPct val="100000"/>
              </a:lnSpc>
            </a:pPr>
            <a:r>
              <a:rPr lang="zh-CN" altLang="en-US" kern="0" spc="-150" dirty="0">
                <a:solidFill>
                  <a:schemeClr val="tx1">
                    <a:lumMod val="95000"/>
                    <a:lumOff val="5000"/>
                  </a:schemeClr>
                </a:solidFill>
                <a:latin typeface="楷体" panose="02010609060101010101" charset="-122"/>
                <a:ea typeface="楷体" panose="02010609060101010101" charset="-122"/>
              </a:rPr>
              <a:t>BiLSTM 是由前向 LSTM 与后向 LSTM 组合而成。两者在</a:t>
            </a:r>
            <a:r>
              <a:rPr lang="en-US" altLang="zh-CN" kern="0" spc="-150" dirty="0">
                <a:solidFill>
                  <a:schemeClr val="tx1">
                    <a:lumMod val="95000"/>
                    <a:lumOff val="5000"/>
                  </a:schemeClr>
                </a:solidFill>
                <a:latin typeface="楷体" panose="02010609060101010101" charset="-122"/>
                <a:ea typeface="楷体" panose="02010609060101010101" charset="-122"/>
              </a:rPr>
              <a:t>nlp</a:t>
            </a:r>
            <a:r>
              <a:rPr lang="zh-CN" altLang="en-US" kern="0" spc="-150" dirty="0">
                <a:solidFill>
                  <a:schemeClr val="tx1">
                    <a:lumMod val="95000"/>
                    <a:lumOff val="5000"/>
                  </a:schemeClr>
                </a:solidFill>
                <a:latin typeface="楷体" panose="02010609060101010101" charset="-122"/>
                <a:ea typeface="楷体" panose="02010609060101010101" charset="-122"/>
              </a:rPr>
              <a:t>任务中都常被用来建模上下文信息。</a:t>
            </a:r>
            <a:endParaRPr lang="zh-CN" altLang="en-US" kern="0" spc="-150" dirty="0">
              <a:solidFill>
                <a:schemeClr val="tx1">
                  <a:lumMod val="95000"/>
                  <a:lumOff val="5000"/>
                </a:schemeClr>
              </a:solidFill>
              <a:latin typeface="楷体" panose="02010609060101010101" charset="-122"/>
              <a:ea typeface="楷体" panose="02010609060101010101" charset="-122"/>
            </a:endParaRPr>
          </a:p>
          <a:p>
            <a:pPr algn="r">
              <a:lnSpc>
                <a:spcPct val="100000"/>
              </a:lnSpc>
            </a:pPr>
            <a:r>
              <a:rPr lang="zh-CN" altLang="en-US" kern="0" spc="-150" dirty="0">
                <a:solidFill>
                  <a:schemeClr val="tx1">
                    <a:lumMod val="95000"/>
                    <a:lumOff val="5000"/>
                  </a:schemeClr>
                </a:solidFill>
                <a:latin typeface="楷体" panose="02010609060101010101" charset="-122"/>
                <a:ea typeface="楷体" panose="02010609060101010101" charset="-122"/>
              </a:rPr>
              <a:t>如句子“我不觉得他好”，</a:t>
            </a:r>
            <a:r>
              <a:rPr lang="en-US" altLang="zh-CN" kern="0" spc="-150" dirty="0">
                <a:solidFill>
                  <a:schemeClr val="tx1">
                    <a:lumMod val="95000"/>
                    <a:lumOff val="5000"/>
                  </a:schemeClr>
                </a:solidFill>
                <a:latin typeface="楷体" panose="02010609060101010101" charset="-122"/>
                <a:ea typeface="楷体" panose="02010609060101010101" charset="-122"/>
              </a:rPr>
              <a:t>“这个餐厅脏得不行，没有隔壁好”</a:t>
            </a:r>
            <a:r>
              <a:rPr lang="zh-CN" altLang="en-US" kern="0" spc="-150" dirty="0">
                <a:solidFill>
                  <a:schemeClr val="tx1">
                    <a:lumMod val="95000"/>
                    <a:lumOff val="5000"/>
                  </a:schemeClr>
                </a:solidFill>
                <a:latin typeface="楷体" panose="02010609060101010101" charset="-122"/>
                <a:ea typeface="楷体" panose="02010609060101010101" charset="-122"/>
              </a:rPr>
              <a:t>。</a:t>
            </a:r>
            <a:endParaRPr lang="zh-CN" altLang="en-US" kern="0" spc="-150" dirty="0">
              <a:solidFill>
                <a:schemeClr val="tx1">
                  <a:lumMod val="95000"/>
                  <a:lumOff val="5000"/>
                </a:schemeClr>
              </a:solidFill>
              <a:latin typeface="楷体" panose="02010609060101010101" charset="-122"/>
              <a:ea typeface="楷体" panose="02010609060101010101" charset="-122"/>
            </a:endParaRPr>
          </a:p>
        </p:txBody>
      </p:sp>
      <p:cxnSp>
        <p:nvCxnSpPr>
          <p:cNvPr id="13" name="直接连接符 12"/>
          <p:cNvCxnSpPr/>
          <p:nvPr/>
        </p:nvCxnSpPr>
        <p:spPr>
          <a:xfrm>
            <a:off x="1349375" y="4840035"/>
            <a:ext cx="3744416" cy="0"/>
          </a:xfrm>
          <a:prstGeom prst="line">
            <a:avLst/>
          </a:prstGeom>
          <a:ln w="158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056120" y="1544320"/>
            <a:ext cx="5083810" cy="1212850"/>
          </a:xfrm>
          <a:prstGeom prst="rect">
            <a:avLst/>
          </a:prstGeom>
          <a:noFill/>
        </p:spPr>
        <p:txBody>
          <a:bodyPr wrap="square" rtlCol="0">
            <a:spAutoFit/>
          </a:bodyPr>
          <a:lstStyle/>
          <a:p>
            <a:pPr>
              <a:lnSpc>
                <a:spcPct val="130000"/>
              </a:lnSpc>
            </a:pPr>
            <a:r>
              <a:rPr lang="zh-CN" sz="1865" kern="0" spc="-150" dirty="0">
                <a:solidFill>
                  <a:schemeClr val="tx1">
                    <a:lumMod val="95000"/>
                    <a:lumOff val="5000"/>
                  </a:schemeClr>
                </a:solidFill>
                <a:latin typeface="楷体" panose="02010609060101010101" charset="-122"/>
                <a:ea typeface="楷体" panose="02010609060101010101" charset="-122"/>
              </a:rPr>
              <a:t>数据预处理：</a:t>
            </a:r>
            <a:endParaRPr lang="zh-CN" sz="1865" kern="0" spc="-150" dirty="0">
              <a:solidFill>
                <a:schemeClr val="tx1">
                  <a:lumMod val="95000"/>
                  <a:lumOff val="5000"/>
                </a:schemeClr>
              </a:solidFill>
              <a:latin typeface="楷体" panose="02010609060101010101" charset="-122"/>
              <a:ea typeface="楷体" panose="02010609060101010101" charset="-122"/>
            </a:endParaRPr>
          </a:p>
          <a:p>
            <a:pPr>
              <a:lnSpc>
                <a:spcPct val="130000"/>
              </a:lnSpc>
            </a:pPr>
            <a:r>
              <a:rPr lang="en-US" altLang="zh-CN" sz="1865" kern="0" spc="-150" dirty="0">
                <a:solidFill>
                  <a:schemeClr val="tx1">
                    <a:lumMod val="95000"/>
                    <a:lumOff val="5000"/>
                  </a:schemeClr>
                </a:solidFill>
                <a:latin typeface="楷体" panose="02010609060101010101" charset="-122"/>
                <a:ea typeface="楷体" panose="02010609060101010101" charset="-122"/>
              </a:rPr>
              <a:t>x: word2vec_index -&gt; pad_sequence -&gt; concatenate</a:t>
            </a:r>
            <a:endParaRPr lang="en-US" altLang="zh-CN" sz="1865" kern="0" spc="-150" dirty="0">
              <a:solidFill>
                <a:schemeClr val="tx1">
                  <a:lumMod val="95000"/>
                  <a:lumOff val="5000"/>
                </a:schemeClr>
              </a:solidFill>
              <a:latin typeface="楷体" panose="02010609060101010101" charset="-122"/>
              <a:ea typeface="楷体" panose="02010609060101010101" charset="-122"/>
            </a:endParaRPr>
          </a:p>
          <a:p>
            <a:pPr>
              <a:lnSpc>
                <a:spcPct val="130000"/>
              </a:lnSpc>
            </a:pPr>
            <a:r>
              <a:rPr lang="en-US" altLang="zh-CN" sz="1865" kern="0" spc="-150" dirty="0">
                <a:solidFill>
                  <a:schemeClr val="tx1">
                    <a:lumMod val="95000"/>
                    <a:lumOff val="5000"/>
                  </a:schemeClr>
                </a:solidFill>
                <a:latin typeface="楷体" panose="02010609060101010101" charset="-122"/>
                <a:ea typeface="楷体" panose="02010609060101010101" charset="-122"/>
              </a:rPr>
              <a:t>y: to_categorical(one-hot)</a:t>
            </a:r>
            <a:endParaRPr lang="en-US" altLang="zh-CN" sz="1865" kern="0" spc="-150" dirty="0">
              <a:solidFill>
                <a:schemeClr val="tx1">
                  <a:lumMod val="95000"/>
                  <a:lumOff val="5000"/>
                </a:schemeClr>
              </a:solidFill>
              <a:latin typeface="楷体" panose="02010609060101010101" charset="-122"/>
              <a:ea typeface="楷体" panose="02010609060101010101" charset="-122"/>
            </a:endParaRPr>
          </a:p>
        </p:txBody>
      </p:sp>
      <p:pic>
        <p:nvPicPr>
          <p:cNvPr id="23" name="图片 22"/>
          <p:cNvPicPr>
            <a:picLocks noChangeAspect="1"/>
          </p:cNvPicPr>
          <p:nvPr/>
        </p:nvPicPr>
        <p:blipFill>
          <a:blip r:embed="rId2"/>
          <a:stretch>
            <a:fillRect/>
          </a:stretch>
        </p:blipFill>
        <p:spPr>
          <a:xfrm>
            <a:off x="476250" y="2082800"/>
            <a:ext cx="314325" cy="2691765"/>
          </a:xfrm>
          <a:prstGeom prst="rect">
            <a:avLst/>
          </a:prstGeom>
        </p:spPr>
      </p:pic>
      <p:sp>
        <p:nvSpPr>
          <p:cNvPr id="2" name="文本框 1"/>
          <p:cNvSpPr txBox="1"/>
          <p:nvPr/>
        </p:nvSpPr>
        <p:spPr>
          <a:xfrm>
            <a:off x="1327785" y="488315"/>
            <a:ext cx="6933565" cy="460375"/>
          </a:xfrm>
          <a:prstGeom prst="rect">
            <a:avLst/>
          </a:prstGeom>
          <a:noFill/>
        </p:spPr>
        <p:txBody>
          <a:bodyPr wrap="square" rtlCol="0">
            <a:spAutoFit/>
          </a:bodyPr>
          <a:p>
            <a:r>
              <a:rPr lang="en-US" sz="2400">
                <a:latin typeface="楷体" panose="02010609060101010101" charset="-122"/>
                <a:ea typeface="楷体" panose="02010609060101010101" charset="-122"/>
                <a:cs typeface="楷体" panose="02010609060101010101" charset="-122"/>
              </a:rPr>
              <a:t>Bi-LSTM(</a:t>
            </a:r>
            <a:r>
              <a:rPr lang="zh-CN" altLang="en-US" sz="2400" kern="0" spc="-150" dirty="0">
                <a:solidFill>
                  <a:schemeClr val="tx1">
                    <a:lumMod val="95000"/>
                    <a:lumOff val="5000"/>
                  </a:schemeClr>
                </a:solidFill>
                <a:latin typeface="楷体" panose="02010609060101010101" charset="-122"/>
                <a:ea typeface="楷体" panose="02010609060101010101" charset="-122"/>
                <a:sym typeface="+mn-ea"/>
              </a:rPr>
              <a:t>Bi-directional Long Short-Term Memory</a:t>
            </a:r>
            <a:r>
              <a:rPr lang="en-US" altLang="zh-CN" sz="2400" kern="0" spc="-150" dirty="0">
                <a:solidFill>
                  <a:schemeClr val="tx1">
                    <a:lumMod val="95000"/>
                    <a:lumOff val="5000"/>
                  </a:schemeClr>
                </a:solidFill>
                <a:latin typeface="楷体" panose="02010609060101010101" charset="-122"/>
                <a:ea typeface="楷体" panose="02010609060101010101" charset="-122"/>
                <a:sym typeface="+mn-ea"/>
              </a:rPr>
              <a:t>)</a:t>
            </a:r>
            <a:r>
              <a:rPr lang="zh-CN" altLang="en-US" sz="2400">
                <a:latin typeface="楷体" panose="02010609060101010101" charset="-122"/>
                <a:ea typeface="楷体" panose="02010609060101010101" charset="-122"/>
                <a:cs typeface="楷体" panose="02010609060101010101" charset="-122"/>
              </a:rPr>
              <a:t>：</a:t>
            </a:r>
            <a:endParaRPr lang="zh-CN" altLang="en-US" sz="2400">
              <a:latin typeface="楷体" panose="02010609060101010101" charset="-122"/>
              <a:ea typeface="楷体" panose="02010609060101010101" charset="-122"/>
              <a:cs typeface="楷体" panose="02010609060101010101" charset="-122"/>
            </a:endParaRPr>
          </a:p>
        </p:txBody>
      </p:sp>
      <p:sp>
        <p:nvSpPr>
          <p:cNvPr id="15" name="TextBox 5"/>
          <p:cNvSpPr txBox="1"/>
          <p:nvPr/>
        </p:nvSpPr>
        <p:spPr>
          <a:xfrm>
            <a:off x="6655435" y="3101975"/>
            <a:ext cx="3970020" cy="953135"/>
          </a:xfrm>
          <a:prstGeom prst="rect">
            <a:avLst/>
          </a:prstGeom>
          <a:noFill/>
        </p:spPr>
        <p:txBody>
          <a:bodyPr wrap="square" rtlCol="0">
            <a:spAutoFit/>
          </a:bodyPr>
          <a:p>
            <a:pPr algn="l">
              <a:lnSpc>
                <a:spcPct val="100000"/>
              </a:lnSpc>
            </a:pPr>
            <a:r>
              <a:rPr lang="en-US" sz="1865" kern="0" spc="-150" dirty="0">
                <a:solidFill>
                  <a:schemeClr val="tx1">
                    <a:lumMod val="95000"/>
                    <a:lumOff val="5000"/>
                  </a:schemeClr>
                </a:solidFill>
                <a:latin typeface="楷体" panose="02010609060101010101" charset="-122"/>
                <a:ea typeface="楷体" panose="02010609060101010101" charset="-122"/>
              </a:rPr>
              <a:t>embedding weights</a:t>
            </a:r>
            <a:r>
              <a:rPr lang="zh-CN" altLang="en-US" sz="1865" kern="0" spc="-150" dirty="0">
                <a:solidFill>
                  <a:schemeClr val="tx1">
                    <a:lumMod val="95000"/>
                    <a:lumOff val="5000"/>
                  </a:schemeClr>
                </a:solidFill>
                <a:latin typeface="楷体" panose="02010609060101010101" charset="-122"/>
                <a:ea typeface="楷体" panose="02010609060101010101" charset="-122"/>
              </a:rPr>
              <a:t>：</a:t>
            </a:r>
            <a:endParaRPr lang="zh-CN" altLang="en-US" sz="1865" kern="0" spc="-150" dirty="0">
              <a:solidFill>
                <a:schemeClr val="tx1">
                  <a:lumMod val="95000"/>
                  <a:lumOff val="5000"/>
                </a:schemeClr>
              </a:solidFill>
              <a:latin typeface="楷体" panose="02010609060101010101" charset="-122"/>
              <a:ea typeface="楷体" panose="02010609060101010101" charset="-122"/>
            </a:endParaRPr>
          </a:p>
          <a:p>
            <a:pPr algn="l">
              <a:lnSpc>
                <a:spcPct val="100000"/>
              </a:lnSpc>
            </a:pPr>
            <a:r>
              <a:rPr lang="en-US" altLang="zh-CN" sz="1865" kern="0" spc="-150" dirty="0">
                <a:solidFill>
                  <a:schemeClr val="tx1">
                    <a:lumMod val="95000"/>
                    <a:lumOff val="5000"/>
                  </a:schemeClr>
                </a:solidFill>
                <a:latin typeface="楷体" panose="02010609060101010101" charset="-122"/>
                <a:ea typeface="楷体" panose="02010609060101010101" charset="-122"/>
              </a:rPr>
              <a:t>m * n </a:t>
            </a:r>
            <a:r>
              <a:rPr lang="zh-CN" altLang="en-US" sz="1865" kern="0" spc="-150" dirty="0">
                <a:solidFill>
                  <a:schemeClr val="tx1">
                    <a:lumMod val="95000"/>
                    <a:lumOff val="5000"/>
                  </a:schemeClr>
                </a:solidFill>
                <a:latin typeface="楷体" panose="02010609060101010101" charset="-122"/>
                <a:ea typeface="楷体" panose="02010609060101010101" charset="-122"/>
              </a:rPr>
              <a:t>矩阵</a:t>
            </a:r>
            <a:endParaRPr lang="en-US" altLang="zh-CN" sz="1865" kern="0" spc="-150" dirty="0">
              <a:solidFill>
                <a:schemeClr val="tx1">
                  <a:lumMod val="95000"/>
                  <a:lumOff val="5000"/>
                </a:schemeClr>
              </a:solidFill>
              <a:latin typeface="楷体" panose="02010609060101010101" charset="-122"/>
              <a:ea typeface="楷体" panose="02010609060101010101" charset="-122"/>
            </a:endParaRPr>
          </a:p>
          <a:p>
            <a:pPr algn="l">
              <a:lnSpc>
                <a:spcPct val="100000"/>
              </a:lnSpc>
            </a:pPr>
            <a:r>
              <a:rPr lang="en-US" altLang="zh-CN" sz="1865" kern="0" spc="-150" dirty="0">
                <a:solidFill>
                  <a:schemeClr val="tx1">
                    <a:lumMod val="95000"/>
                    <a:lumOff val="5000"/>
                  </a:schemeClr>
                </a:solidFill>
                <a:latin typeface="楷体" panose="02010609060101010101" charset="-122"/>
                <a:ea typeface="楷体" panose="02010609060101010101" charset="-122"/>
              </a:rPr>
              <a:t>m: index_len; n: vector_len</a:t>
            </a:r>
            <a:endParaRPr lang="en-US" altLang="zh-CN" sz="1865" kern="0" spc="-150" dirty="0">
              <a:solidFill>
                <a:schemeClr val="tx1">
                  <a:lumMod val="95000"/>
                  <a:lumOff val="5000"/>
                </a:schemeClr>
              </a:solidFill>
              <a:latin typeface="楷体" panose="02010609060101010101" charset="-122"/>
              <a:ea typeface="楷体" panose="02010609060101010101" charset="-122"/>
            </a:endParaRPr>
          </a:p>
        </p:txBody>
      </p:sp>
      <p:sp>
        <p:nvSpPr>
          <p:cNvPr id="17" name="TextBox 9"/>
          <p:cNvSpPr txBox="1"/>
          <p:nvPr/>
        </p:nvSpPr>
        <p:spPr>
          <a:xfrm>
            <a:off x="790575" y="3599815"/>
            <a:ext cx="3422015" cy="1240155"/>
          </a:xfrm>
          <a:prstGeom prst="rect">
            <a:avLst/>
          </a:prstGeom>
          <a:noFill/>
        </p:spPr>
        <p:txBody>
          <a:bodyPr wrap="square" rtlCol="0">
            <a:spAutoFit/>
          </a:bodyPr>
          <a:p>
            <a:pPr algn="r">
              <a:lnSpc>
                <a:spcPct val="100000"/>
              </a:lnSpc>
            </a:pPr>
            <a:r>
              <a:rPr lang="zh-CN" sz="1865" kern="0" spc="-150" dirty="0">
                <a:solidFill>
                  <a:schemeClr val="tx1">
                    <a:lumMod val="95000"/>
                    <a:lumOff val="5000"/>
                  </a:schemeClr>
                </a:solidFill>
                <a:latin typeface="楷体" panose="02010609060101010101" charset="-122"/>
                <a:ea typeface="楷体" panose="02010609060101010101" charset="-122"/>
              </a:rPr>
              <a:t>网络结构：</a:t>
            </a:r>
            <a:endParaRPr lang="zh-CN" sz="1865" kern="0" spc="-150" dirty="0">
              <a:solidFill>
                <a:schemeClr val="tx1">
                  <a:lumMod val="95000"/>
                  <a:lumOff val="5000"/>
                </a:schemeClr>
              </a:solidFill>
              <a:latin typeface="楷体" panose="02010609060101010101" charset="-122"/>
              <a:ea typeface="楷体" panose="02010609060101010101" charset="-122"/>
            </a:endParaRPr>
          </a:p>
          <a:p>
            <a:pPr algn="r">
              <a:lnSpc>
                <a:spcPct val="100000"/>
              </a:lnSpc>
            </a:pPr>
            <a:r>
              <a:rPr lang="en-US" altLang="zh-CN" sz="1865" kern="0" spc="-150" dirty="0">
                <a:solidFill>
                  <a:schemeClr val="tx1">
                    <a:lumMod val="95000"/>
                    <a:lumOff val="5000"/>
                  </a:schemeClr>
                </a:solidFill>
                <a:latin typeface="楷体" panose="02010609060101010101" charset="-122"/>
                <a:ea typeface="楷体" panose="02010609060101010101" charset="-122"/>
              </a:rPr>
              <a:t>input - embedding - dropout</a:t>
            </a:r>
            <a:endParaRPr lang="en-US" altLang="zh-CN" sz="1865" kern="0" spc="-150" dirty="0">
              <a:solidFill>
                <a:schemeClr val="tx1">
                  <a:lumMod val="95000"/>
                  <a:lumOff val="5000"/>
                </a:schemeClr>
              </a:solidFill>
              <a:latin typeface="楷体" panose="02010609060101010101" charset="-122"/>
              <a:ea typeface="楷体" panose="02010609060101010101" charset="-122"/>
            </a:endParaRPr>
          </a:p>
          <a:p>
            <a:pPr algn="r">
              <a:lnSpc>
                <a:spcPct val="100000"/>
              </a:lnSpc>
            </a:pPr>
            <a:r>
              <a:rPr lang="en-US" altLang="zh-CN" sz="1865" kern="0" spc="-150" dirty="0">
                <a:solidFill>
                  <a:schemeClr val="tx1">
                    <a:lumMod val="95000"/>
                    <a:lumOff val="5000"/>
                  </a:schemeClr>
                </a:solidFill>
                <a:latin typeface="楷体" panose="02010609060101010101" charset="-122"/>
                <a:ea typeface="楷体" panose="02010609060101010101" charset="-122"/>
              </a:rPr>
              <a:t>bidirectional -   dropout</a:t>
            </a:r>
            <a:endParaRPr lang="en-US" altLang="zh-CN" sz="1865" kern="0" spc="-150" dirty="0">
              <a:solidFill>
                <a:schemeClr val="tx1">
                  <a:lumMod val="95000"/>
                  <a:lumOff val="5000"/>
                </a:schemeClr>
              </a:solidFill>
              <a:latin typeface="楷体" panose="02010609060101010101" charset="-122"/>
              <a:ea typeface="楷体" panose="02010609060101010101" charset="-122"/>
            </a:endParaRPr>
          </a:p>
          <a:p>
            <a:pPr algn="r">
              <a:lnSpc>
                <a:spcPct val="100000"/>
              </a:lnSpc>
            </a:pPr>
            <a:r>
              <a:rPr lang="en-US" altLang="zh-CN" sz="1865" kern="0" spc="-150" dirty="0">
                <a:solidFill>
                  <a:schemeClr val="tx1">
                    <a:lumMod val="95000"/>
                    <a:lumOff val="5000"/>
                  </a:schemeClr>
                </a:solidFill>
                <a:latin typeface="楷体" panose="02010609060101010101" charset="-122"/>
                <a:ea typeface="楷体" panose="02010609060101010101" charset="-122"/>
              </a:rPr>
              <a:t>dense - flatten - full_connected</a:t>
            </a:r>
            <a:endParaRPr lang="zh-CN" sz="1865" kern="0" spc="-150" dirty="0">
              <a:solidFill>
                <a:schemeClr val="tx1">
                  <a:lumMod val="95000"/>
                  <a:lumOff val="5000"/>
                </a:schemeClr>
              </a:solidFill>
              <a:latin typeface="楷体" panose="02010609060101010101" charset="-122"/>
              <a:ea typeface="楷体" panose="02010609060101010101" charset="-122"/>
            </a:endParaRPr>
          </a:p>
        </p:txBody>
      </p:sp>
      <p:pic>
        <p:nvPicPr>
          <p:cNvPr id="18" name="图片 17"/>
          <p:cNvPicPr>
            <a:picLocks noChangeAspect="1"/>
          </p:cNvPicPr>
          <p:nvPr/>
        </p:nvPicPr>
        <p:blipFill>
          <a:blip r:embed="rId3"/>
          <a:stretch>
            <a:fillRect/>
          </a:stretch>
        </p:blipFill>
        <p:spPr>
          <a:xfrm>
            <a:off x="308610" y="1397635"/>
            <a:ext cx="649605" cy="583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500"/>
                            </p:stCondLst>
                            <p:childTnLst>
                              <p:par>
                                <p:cTn id="16" presetID="22" presetClass="entr" presetSubtype="2"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2"/>
                                        </p:tgtEl>
                                      </p:cBhvr>
                                    </p:animEffect>
                                  </p:childTnLst>
                                </p:cTn>
                              </p:par>
                            </p:childTnLst>
                          </p:cTn>
                        </p:par>
                        <p:par>
                          <p:cTn id="27" fill="hold">
                            <p:stCondLst>
                              <p:cond delay="6550"/>
                            </p:stCondLst>
                            <p:childTnLst>
                              <p:par>
                                <p:cTn id="28" presetID="22" presetClass="entr" presetSubtype="8"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par>
                          <p:cTn id="31" fill="hold">
                            <p:stCondLst>
                              <p:cond delay="7050"/>
                            </p:stCondLst>
                            <p:childTnLst>
                              <p:par>
                                <p:cTn id="32" presetID="22" presetClass="entr" presetSubtype="2"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childTnLst>
                          </p:cTn>
                        </p:par>
                        <p:par>
                          <p:cTn id="35" fill="hold">
                            <p:stCondLst>
                              <p:cond delay="755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4"/>
                                        </p:tgtEl>
                                        <p:attrNameLst>
                                          <p:attrName>style.visibility</p:attrName>
                                        </p:attrNameLst>
                                      </p:cBhvr>
                                      <p:to>
                                        <p:strVal val="visible"/>
                                      </p:to>
                                    </p:set>
                                    <p:anim calcmode="lin" valueType="num">
                                      <p:cBhvr>
                                        <p:cTn id="38"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4"/>
                                        </p:tgtEl>
                                        <p:attrNameLst>
                                          <p:attrName>ppt_y</p:attrName>
                                        </p:attrNameLst>
                                      </p:cBhvr>
                                      <p:tavLst>
                                        <p:tav tm="0">
                                          <p:val>
                                            <p:strVal val="#ppt_y"/>
                                          </p:val>
                                        </p:tav>
                                        <p:tav tm="100000">
                                          <p:val>
                                            <p:strVal val="#ppt_y"/>
                                          </p:val>
                                        </p:tav>
                                      </p:tavLst>
                                    </p:anim>
                                    <p:anim calcmode="lin" valueType="num">
                                      <p:cBhvr>
                                        <p:cTn id="40"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4"/>
                                        </p:tgtEl>
                                      </p:cBhvr>
                                    </p:animEffect>
                                  </p:childTnLst>
                                </p:cTn>
                              </p:par>
                            </p:childTnLst>
                          </p:cTn>
                        </p:par>
                        <p:par>
                          <p:cTn id="43" fill="hold">
                            <p:stCondLst>
                              <p:cond delay="12000"/>
                            </p:stCondLst>
                            <p:childTnLst>
                              <p:par>
                                <p:cTn id="44" presetID="22" presetClass="entr" presetSubtype="8"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left)">
                                      <p:cBhvr>
                                        <p:cTn id="46" dur="500"/>
                                        <p:tgtEl>
                                          <p:spTgt spid="9"/>
                                        </p:tgtEl>
                                      </p:cBhvr>
                                    </p:animEffect>
                                  </p:childTnLst>
                                </p:cTn>
                              </p:par>
                            </p:childTnLst>
                          </p:cTn>
                        </p:par>
                        <p:par>
                          <p:cTn id="47" fill="hold">
                            <p:stCondLst>
                              <p:cond delay="12500"/>
                            </p:stCondLst>
                            <p:childTnLst>
                              <p:par>
                                <p:cTn id="48" presetID="41" presetClass="entr" presetSubtype="0" fill="hold" grpId="0" nodeType="afterEffect">
                                  <p:stCondLst>
                                    <p:cond delay="0"/>
                                  </p:stCondLst>
                                  <p:iterate type="lt">
                                    <p:tmPct val="10000"/>
                                  </p:iterate>
                                  <p:childTnLst>
                                    <p:set>
                                      <p:cBhvr>
                                        <p:cTn id="49" dur="1" fill="hold">
                                          <p:stCondLst>
                                            <p:cond delay="0"/>
                                          </p:stCondLst>
                                        </p:cTn>
                                        <p:tgtEl>
                                          <p:spTgt spid="10"/>
                                        </p:tgtEl>
                                        <p:attrNameLst>
                                          <p:attrName>style.visibility</p:attrName>
                                        </p:attrNameLst>
                                      </p:cBhvr>
                                      <p:to>
                                        <p:strVal val="visible"/>
                                      </p:to>
                                    </p:set>
                                    <p:anim calcmode="lin" valueType="num">
                                      <p:cBhvr>
                                        <p:cTn id="50"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10"/>
                                        </p:tgtEl>
                                        <p:attrNameLst>
                                          <p:attrName>ppt_y</p:attrName>
                                        </p:attrNameLst>
                                      </p:cBhvr>
                                      <p:tavLst>
                                        <p:tav tm="0">
                                          <p:val>
                                            <p:strVal val="#ppt_y"/>
                                          </p:val>
                                        </p:tav>
                                        <p:tav tm="100000">
                                          <p:val>
                                            <p:strVal val="#ppt_y"/>
                                          </p:val>
                                        </p:tav>
                                      </p:tavLst>
                                    </p:anim>
                                    <p:anim calcmode="lin" valueType="num">
                                      <p:cBhvr>
                                        <p:cTn id="52"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10"/>
                                        </p:tgtEl>
                                      </p:cBhvr>
                                    </p:animEffect>
                                  </p:childTnLst>
                                </p:cTn>
                              </p:par>
                            </p:childTnLst>
                          </p:cTn>
                        </p:par>
                        <p:par>
                          <p:cTn id="55" fill="hold">
                            <p:stCondLst>
                              <p:cond delay="16150"/>
                            </p:stCondLst>
                            <p:childTnLst>
                              <p:par>
                                <p:cTn id="56" presetID="41" presetClass="entr" presetSubtype="0" fill="hold" grpId="0" nodeType="afterEffect">
                                  <p:stCondLst>
                                    <p:cond delay="0"/>
                                  </p:stCondLst>
                                  <p:iterate type="lt">
                                    <p:tmPct val="10000"/>
                                  </p:iterate>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15"/>
                                        </p:tgtEl>
                                        <p:attrNameLst>
                                          <p:attrName>ppt_y</p:attrName>
                                        </p:attrNameLst>
                                      </p:cBhvr>
                                      <p:tavLst>
                                        <p:tav tm="0">
                                          <p:val>
                                            <p:strVal val="#ppt_y"/>
                                          </p:val>
                                        </p:tav>
                                        <p:tav tm="100000">
                                          <p:val>
                                            <p:strVal val="#ppt_y"/>
                                          </p:val>
                                        </p:tav>
                                      </p:tavLst>
                                    </p:anim>
                                    <p:anim calcmode="lin" valueType="num">
                                      <p:cBhvr>
                                        <p:cTn id="60"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15"/>
                                        </p:tgtEl>
                                      </p:cBhvr>
                                    </p:animEffect>
                                  </p:childTnLst>
                                </p:cTn>
                              </p:par>
                            </p:childTnLst>
                          </p:cTn>
                        </p:par>
                        <p:par>
                          <p:cTn id="63" fill="hold">
                            <p:stCondLst>
                              <p:cond delay="19250"/>
                            </p:stCondLst>
                            <p:childTnLst>
                              <p:par>
                                <p:cTn id="64" presetID="41" presetClass="entr" presetSubtype="0" fill="hold" grpId="0" nodeType="afterEffect">
                                  <p:stCondLst>
                                    <p:cond delay="0"/>
                                  </p:stCondLst>
                                  <p:iterate type="lt">
                                    <p:tmPct val="10000"/>
                                  </p:iterate>
                                  <p:childTnLst>
                                    <p:set>
                                      <p:cBhvr>
                                        <p:cTn id="65" dur="1" fill="hold">
                                          <p:stCondLst>
                                            <p:cond delay="0"/>
                                          </p:stCondLst>
                                        </p:cTn>
                                        <p:tgtEl>
                                          <p:spTgt spid="17"/>
                                        </p:tgtEl>
                                        <p:attrNameLst>
                                          <p:attrName>style.visibility</p:attrName>
                                        </p:attrNameLst>
                                      </p:cBhvr>
                                      <p:to>
                                        <p:strVal val="visible"/>
                                      </p:to>
                                    </p:set>
                                    <p:anim calcmode="lin" valueType="num">
                                      <p:cBhvr>
                                        <p:cTn id="66"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17"/>
                                        </p:tgtEl>
                                        <p:attrNameLst>
                                          <p:attrName>ppt_y</p:attrName>
                                        </p:attrNameLst>
                                      </p:cBhvr>
                                      <p:tavLst>
                                        <p:tav tm="0">
                                          <p:val>
                                            <p:strVal val="#ppt_y"/>
                                          </p:val>
                                        </p:tav>
                                        <p:tav tm="100000">
                                          <p:val>
                                            <p:strVal val="#ppt_y"/>
                                          </p:val>
                                        </p:tav>
                                      </p:tavLst>
                                    </p:anim>
                                    <p:anim calcmode="lin" valueType="num">
                                      <p:cBhvr>
                                        <p:cTn id="68"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70"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96950" y="24765"/>
            <a:ext cx="7264400" cy="6808470"/>
          </a:xfrm>
          <a:prstGeom prst="rect">
            <a:avLst/>
          </a:prstGeom>
        </p:spPr>
      </p:pic>
      <p:pic>
        <p:nvPicPr>
          <p:cNvPr id="23" name="图片 22"/>
          <p:cNvPicPr>
            <a:picLocks noChangeAspect="1"/>
          </p:cNvPicPr>
          <p:nvPr/>
        </p:nvPicPr>
        <p:blipFill>
          <a:blip r:embed="rId2"/>
          <a:stretch>
            <a:fillRect/>
          </a:stretch>
        </p:blipFill>
        <p:spPr>
          <a:xfrm>
            <a:off x="476250" y="2082800"/>
            <a:ext cx="314325" cy="2691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76250" y="2082800"/>
            <a:ext cx="314325" cy="2691765"/>
          </a:xfrm>
          <a:prstGeom prst="rect">
            <a:avLst/>
          </a:prstGeom>
        </p:spPr>
      </p:pic>
      <p:pic>
        <p:nvPicPr>
          <p:cNvPr id="6" name="Picture 2" descr="C:\Users\Thinkpad\Desktop\PNG\1_0003_图层-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7572" y="2157124"/>
            <a:ext cx="3436387" cy="3494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Thinkpad\Desktop\PNG\1_0000_图层-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04936" y="3904557"/>
            <a:ext cx="447177" cy="7017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Thinkpad\Desktop\PNG\1_0001_图层-2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2331" y="4142298"/>
            <a:ext cx="708604" cy="6810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Thinkpad\Desktop\PNG\1_0002_图层-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3625" y="3167871"/>
            <a:ext cx="560692" cy="8530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Thinkpad\Desktop\PNG\1_0000_渐变映射-2-副本-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33250" y="1944410"/>
            <a:ext cx="480053" cy="4254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53"/>
          <p:cNvSpPr txBox="1">
            <a:spLocks noChangeArrowheads="1"/>
          </p:cNvSpPr>
          <p:nvPr/>
        </p:nvSpPr>
        <p:spPr bwMode="auto">
          <a:xfrm>
            <a:off x="1891665" y="1696085"/>
            <a:ext cx="4396105" cy="9220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lnSpc>
                <a:spcPct val="100000"/>
              </a:lnSpc>
              <a:defRPr sz="1600" b="0" kern="0" spc="-150">
                <a:solidFill>
                  <a:schemeClr val="tx1">
                    <a:lumMod val="95000"/>
                    <a:lumOff val="5000"/>
                  </a:schemeClr>
                </a:solidFill>
                <a:latin typeface="楷体" panose="02010609060101010101" charset="-122"/>
                <a:ea typeface="楷体" panose="02010609060101010101" charset="-122"/>
              </a:defRPr>
            </a:lvl1pPr>
          </a:lstStyle>
          <a:p>
            <a:r>
              <a:rPr lang="zh-CN" altLang="en-US" sz="1800" dirty="0"/>
              <a:t>与卷积神经网络</a:t>
            </a:r>
            <a:r>
              <a:rPr lang="en-US" sz="1800" dirty="0"/>
              <a:t>CNN</a:t>
            </a:r>
            <a:r>
              <a:rPr lang="zh-CN" altLang="en-US" sz="1800" dirty="0"/>
              <a:t>相比：</a:t>
            </a:r>
            <a:endParaRPr lang="zh-CN" altLang="en-US" sz="1800" dirty="0"/>
          </a:p>
          <a:p>
            <a:r>
              <a:rPr lang="zh-CN" altLang="en-US" sz="1800" dirty="0"/>
              <a:t>多了一个</a:t>
            </a:r>
            <a:r>
              <a:rPr lang="en-US" altLang="zh-CN" sz="1800" dirty="0"/>
              <a:t>embedding</a:t>
            </a:r>
            <a:r>
              <a:rPr lang="zh-CN" altLang="en-US" sz="1800" dirty="0"/>
              <a:t>层，为了把文字转换为向量和矩阵；并联的卷积结构（</a:t>
            </a:r>
            <a:r>
              <a:rPr lang="en-US" altLang="zh-CN" sz="1800" dirty="0"/>
              <a:t>kernel-size</a:t>
            </a:r>
            <a:r>
              <a:rPr lang="zh-CN" altLang="en-US" sz="1800" dirty="0"/>
              <a:t>不同）</a:t>
            </a:r>
            <a:endParaRPr lang="zh-CN" altLang="en-US" sz="1800" dirty="0"/>
          </a:p>
        </p:txBody>
      </p:sp>
      <p:pic>
        <p:nvPicPr>
          <p:cNvPr id="12" name="Picture 4" descr="C:\Users\Thinkpad\Desktop\PNG\1_0000_渐变映射-2-副本-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41630" y="3343028"/>
            <a:ext cx="480053" cy="4254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53"/>
          <p:cNvSpPr txBox="1">
            <a:spLocks noChangeArrowheads="1"/>
          </p:cNvSpPr>
          <p:nvPr/>
        </p:nvSpPr>
        <p:spPr bwMode="auto">
          <a:xfrm>
            <a:off x="806450" y="2856230"/>
            <a:ext cx="4535170" cy="1476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lnSpc>
                <a:spcPct val="100000"/>
              </a:lnSpc>
              <a:defRPr sz="1600" b="0" kern="0" spc="-150">
                <a:solidFill>
                  <a:schemeClr val="tx1">
                    <a:lumMod val="95000"/>
                    <a:lumOff val="5000"/>
                  </a:schemeClr>
                </a:solidFill>
                <a:latin typeface="楷体" panose="02010609060101010101" charset="-122"/>
                <a:ea typeface="楷体" panose="02010609060101010101" charset="-122"/>
              </a:defRPr>
            </a:lvl1pPr>
          </a:lstStyle>
          <a:p>
            <a:pPr algn="l">
              <a:buNone/>
            </a:pPr>
            <a:r>
              <a:rPr lang="zh-CN" altLang="en-US" sz="1800" dirty="0"/>
              <a:t>合理性: </a:t>
            </a:r>
            <a:endParaRPr lang="zh-CN" altLang="en-US" sz="1800" dirty="0"/>
          </a:p>
          <a:p>
            <a:pPr algn="l">
              <a:buNone/>
            </a:pPr>
            <a:r>
              <a:rPr lang="en-US" altLang="zh-CN" sz="1800" dirty="0"/>
              <a:t>DNN</a:t>
            </a:r>
            <a:r>
              <a:rPr lang="zh-CN" altLang="en-US" sz="1800" dirty="0"/>
              <a:t>模型在计算机视觉与语音识别方面取得了卓越的成就，在 NLP同理。卷积具有局部特征提取的功能, 所以可用 CNN 来提取句子中类似 n-gram 的关键信息。</a:t>
            </a:r>
            <a:endParaRPr lang="zh-CN" altLang="en-US" sz="1800" dirty="0"/>
          </a:p>
        </p:txBody>
      </p:sp>
      <p:pic>
        <p:nvPicPr>
          <p:cNvPr id="14" name="Picture 4" descr="C:\Users\Thinkpad\Desktop\PNG\1_0000_渐变映射-2-副本-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7546" y="4959482"/>
            <a:ext cx="480053" cy="42542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53"/>
          <p:cNvSpPr txBox="1">
            <a:spLocks noChangeArrowheads="1"/>
          </p:cNvSpPr>
          <p:nvPr/>
        </p:nvSpPr>
        <p:spPr bwMode="auto">
          <a:xfrm>
            <a:off x="951865" y="4774565"/>
            <a:ext cx="4869815" cy="11988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defPPr>
              <a:defRPr lang="zh-CN"/>
            </a:defPPr>
            <a:lvl1pPr>
              <a:lnSpc>
                <a:spcPct val="100000"/>
              </a:lnSpc>
              <a:defRPr sz="1600" b="0" kern="0" spc="-150">
                <a:solidFill>
                  <a:schemeClr val="tx1">
                    <a:lumMod val="95000"/>
                    <a:lumOff val="5000"/>
                  </a:schemeClr>
                </a:solidFill>
                <a:latin typeface="楷体" panose="02010609060101010101" charset="-122"/>
                <a:ea typeface="楷体" panose="02010609060101010101" charset="-122"/>
              </a:defRPr>
            </a:lvl1pPr>
          </a:lstStyle>
          <a:p>
            <a:pPr algn="l">
              <a:buNone/>
            </a:pPr>
            <a:r>
              <a:rPr lang="en-US" altLang="zh-CN" sz="1800" dirty="0"/>
              <a:t>Convolution Layer：</a:t>
            </a:r>
            <a:endParaRPr lang="en-US" altLang="zh-CN" sz="1800" dirty="0"/>
          </a:p>
          <a:p>
            <a:pPr algn="l">
              <a:buNone/>
            </a:pPr>
            <a:r>
              <a:rPr lang="en-US" altLang="zh-CN" sz="1800" dirty="0"/>
              <a:t>1d: 文字是一维向量，图像是二维。[none, maxlen]</a:t>
            </a:r>
            <a:endParaRPr lang="en-US" altLang="zh-CN" sz="1800" dirty="0"/>
          </a:p>
          <a:p>
            <a:pPr algn="l">
              <a:buNone/>
            </a:pPr>
            <a:r>
              <a:rPr lang="en-US" altLang="zh-CN" sz="1800" dirty="0"/>
              <a:t>2d：word is to text as pixel is to image.</a:t>
            </a:r>
            <a:endParaRPr lang="en-US" altLang="zh-CN" sz="1800" dirty="0"/>
          </a:p>
          <a:p>
            <a:pPr algn="l">
              <a:buNone/>
            </a:pPr>
            <a:r>
              <a:rPr lang="en-US" altLang="zh-CN" sz="1800" dirty="0"/>
              <a:t>[</a:t>
            </a:r>
            <a:r>
              <a:rPr lang="en-US" altLang="zh-CN" sz="1800" dirty="0">
                <a:sym typeface="+mn-ea"/>
              </a:rPr>
              <a:t>none, maxlen, embedding_size</a:t>
            </a:r>
            <a:r>
              <a:rPr lang="en-US" altLang="zh-CN" sz="1800" dirty="0"/>
              <a:t>]</a:t>
            </a:r>
            <a:endParaRPr lang="en-US" altLang="zh-CN" sz="1800" dirty="0"/>
          </a:p>
        </p:txBody>
      </p:sp>
      <p:pic>
        <p:nvPicPr>
          <p:cNvPr id="20" name="Picture 5" descr="F:\360安全浏览器下载\水墨\1402\chinaz9.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2112" y="3596779"/>
            <a:ext cx="2167467" cy="216746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E:\PPT\PPT中国风元素\水墨祥云\水墨祥云\01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9483959" y="2965277"/>
            <a:ext cx="1212267" cy="75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2292985" y="780415"/>
            <a:ext cx="2024380" cy="460375"/>
          </a:xfrm>
          <a:prstGeom prst="rect">
            <a:avLst/>
          </a:prstGeom>
          <a:noFill/>
        </p:spPr>
        <p:txBody>
          <a:bodyPr wrap="square" rtlCol="0">
            <a:spAutoFit/>
          </a:bodyPr>
          <a:p>
            <a:r>
              <a:rPr lang="en-US" sz="2400">
                <a:latin typeface="楷体" panose="02010609060101010101" charset="-122"/>
                <a:ea typeface="楷体" panose="02010609060101010101" charset="-122"/>
                <a:cs typeface="楷体" panose="02010609060101010101" charset="-122"/>
              </a:rPr>
              <a:t>TextCNN</a:t>
            </a:r>
            <a:r>
              <a:rPr lang="zh-CN" altLang="en-US" sz="2400">
                <a:latin typeface="楷体" panose="02010609060101010101" charset="-122"/>
                <a:ea typeface="楷体" panose="02010609060101010101" charset="-122"/>
                <a:cs typeface="楷体" panose="02010609060101010101" charset="-122"/>
              </a:rPr>
              <a:t>：</a:t>
            </a:r>
            <a:endParaRPr lang="zh-CN" altLang="en-US" sz="240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7"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par>
                                <p:cTn id="33" presetID="2" presetClass="entr" presetSubtype="2" fill="hold" nodeType="withEffect">
                                  <p:stCondLst>
                                    <p:cond delay="125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2000" fill="hold"/>
                                        <p:tgtEl>
                                          <p:spTgt spid="21"/>
                                        </p:tgtEl>
                                        <p:attrNameLst>
                                          <p:attrName>ppt_x</p:attrName>
                                        </p:attrNameLst>
                                      </p:cBhvr>
                                      <p:tavLst>
                                        <p:tav tm="0">
                                          <p:val>
                                            <p:strVal val="1+#ppt_w/2"/>
                                          </p:val>
                                        </p:tav>
                                        <p:tav tm="100000">
                                          <p:val>
                                            <p:strVal val="#ppt_x"/>
                                          </p:val>
                                        </p:tav>
                                      </p:tavLst>
                                    </p:anim>
                                    <p:anim calcmode="lin" valueType="num">
                                      <p:cBhvr additive="base">
                                        <p:cTn id="36" dur="2000" fill="hold"/>
                                        <p:tgtEl>
                                          <p:spTgt spid="21"/>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par>
                          <p:cTn id="53" fill="hold">
                            <p:stCondLst>
                              <p:cond delay="5000"/>
                            </p:stCondLst>
                            <p:childTnLst>
                              <p:par>
                                <p:cTn id="54" presetID="10" presetClass="entr" presetSubtype="0" fill="hold" nodeType="after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树, 户外, 雪花, 山&#10;&#10;已生成极高可信度的说明"/>
          <p:cNvPicPr>
            <a:picLocks noChangeAspect="1"/>
          </p:cNvPicPr>
          <p:nvPr/>
        </p:nvPicPr>
        <p:blipFill rotWithShape="1">
          <a:blip r:embed="rId1">
            <a:extLst>
              <a:ext uri="{28A0092B-C50C-407E-A947-70E740481C1C}">
                <a14:useLocalDpi xmlns:a14="http://schemas.microsoft.com/office/drawing/2010/main" val="0"/>
              </a:ext>
            </a:extLst>
          </a:blip>
          <a:srcRect t="9091" r="9091"/>
          <a:stretch>
            <a:fillRect/>
          </a:stretch>
        </p:blipFill>
        <p:spPr>
          <a:xfrm>
            <a:off x="0" y="0"/>
            <a:ext cx="12192000" cy="6858000"/>
          </a:xfrm>
          <a:prstGeom prst="rect">
            <a:avLst/>
          </a:prstGeom>
        </p:spPr>
      </p:pic>
      <p:sp>
        <p:nvSpPr>
          <p:cNvPr id="16" name="Rectangle 11"/>
          <p:cNvSpPr>
            <a:spLocks noGrp="1" noRot="1" noChangeAspect="1" noMove="1" noResize="1" noEditPoints="1" noAdjustHandles="1" noChangeArrowheads="1" noChangeShapeType="1" noTextEdit="1"/>
          </p:cNvSpPr>
          <p:nvPr/>
        </p:nvSpPr>
        <p:spPr bwMode="white">
          <a:xfrm>
            <a:off x="1" y="3764612"/>
            <a:ext cx="5442280"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标题 3"/>
          <p:cNvSpPr>
            <a:spLocks noGrp="1"/>
          </p:cNvSpPr>
          <p:nvPr>
            <p:ph type="ctrTitle"/>
          </p:nvPr>
        </p:nvSpPr>
        <p:spPr>
          <a:xfrm>
            <a:off x="640079" y="4025589"/>
            <a:ext cx="4610932" cy="1415839"/>
          </a:xfrm>
        </p:spPr>
        <p:txBody>
          <a:bodyPr>
            <a:normAutofit/>
          </a:bodyPr>
          <a:lstStyle/>
          <a:p>
            <a:pPr algn="l"/>
            <a:r>
              <a:rPr lang="zh-CN" altLang="en-US" sz="4800" dirty="0">
                <a:latin typeface="方正吕建德字体" panose="02010600010101010101" pitchFamily="2" charset="-122"/>
                <a:ea typeface="方正吕建德字体" panose="02010600010101010101" pitchFamily="2" charset="-122"/>
              </a:rPr>
              <a:t>第四部分</a:t>
            </a:r>
            <a:br>
              <a:rPr lang="en-US" altLang="zh-CN" sz="2800" dirty="0">
                <a:latin typeface="方正吕建德字体" panose="02010600010101010101" pitchFamily="2" charset="-122"/>
                <a:ea typeface="方正吕建德字体" panose="02010600010101010101" pitchFamily="2" charset="-122"/>
              </a:rPr>
            </a:br>
            <a:br>
              <a:rPr lang="en-US" altLang="zh-CN" sz="1000" dirty="0">
                <a:latin typeface="方正吕建德字体" panose="02010600010101010101" pitchFamily="2" charset="-122"/>
                <a:ea typeface="方正吕建德字体" panose="02010600010101010101" pitchFamily="2" charset="-122"/>
              </a:rPr>
            </a:br>
            <a:r>
              <a:rPr lang="zh-CN" altLang="en-US" sz="2800" dirty="0">
                <a:latin typeface="方正吕建德字体" panose="02010600010101010101" pitchFamily="2" charset="-122"/>
                <a:ea typeface="方正吕建德字体" panose="02010600010101010101" pitchFamily="2" charset="-122"/>
              </a:rPr>
              <a:t>请插入您的标题内容</a:t>
            </a:r>
            <a:endParaRPr lang="zh-CN" altLang="en-US" sz="2800" dirty="0"/>
          </a:p>
        </p:txBody>
      </p:sp>
      <p:sp>
        <p:nvSpPr>
          <p:cNvPr id="5" name="副标题 4"/>
          <p:cNvSpPr>
            <a:spLocks noGrp="1"/>
          </p:cNvSpPr>
          <p:nvPr>
            <p:ph type="subTitle" idx="1"/>
          </p:nvPr>
        </p:nvSpPr>
        <p:spPr>
          <a:xfrm>
            <a:off x="640078" y="5441429"/>
            <a:ext cx="4610933" cy="379507"/>
          </a:xfrm>
        </p:spPr>
        <p:txBody>
          <a:bodyPr>
            <a:normAutofit/>
          </a:bodyPr>
          <a:lstStyle/>
          <a:p>
            <a:pPr algn="l"/>
            <a:r>
              <a:rPr lang="zh-CN" altLang="en-US" sz="1800" dirty="0">
                <a:latin typeface="汉仪中楷简" panose="02010604000101010101" pitchFamily="2" charset="-122"/>
                <a:ea typeface="汉仪中楷简" panose="02010604000101010101" pitchFamily="2" charset="-122"/>
              </a:rPr>
              <a:t>请插入您的文本内容或者其它相关的内容</a:t>
            </a:r>
            <a:endParaRPr lang="zh-CN" altLang="en-US" sz="1800" dirty="0">
              <a:latin typeface="汉仪中楷简" panose="02010604000101010101" pitchFamily="2" charset="-122"/>
              <a:ea typeface="汉仪中楷简" panose="02010604000101010101" pitchFamily="2" charset="-122"/>
            </a:endParaRPr>
          </a:p>
        </p:txBody>
      </p:sp>
      <p:pic>
        <p:nvPicPr>
          <p:cNvPr id="15" name="PA_图片 7" descr="5d80f4b3e78a9513d048aa2ccdf80f56"/>
          <p:cNvPicPr>
            <a:picLocks noChangeAspect="1"/>
          </p:cNvPicPr>
          <p:nvPr>
            <p:custDataLst>
              <p:tags r:id="rId2"/>
            </p:custDataLst>
          </p:nvPr>
        </p:nvPicPr>
        <p:blipFill rotWithShape="1">
          <a:blip r:embed="rId3"/>
          <a:srcRect l="65717" t="69541" r="16491"/>
          <a:stretch>
            <a:fillRect/>
          </a:stretch>
        </p:blipFill>
        <p:spPr>
          <a:xfrm>
            <a:off x="4549653" y="4182877"/>
            <a:ext cx="595086" cy="141967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Thinkpad\Desktop\PNG\1_0008_图层-16-副本.png"/>
          <p:cNvPicPr>
            <a:picLocks noChangeAspect="1" noChangeArrowheads="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8498978">
            <a:off x="5655351" y="3425144"/>
            <a:ext cx="487013" cy="10705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Thinkpad\Desktop\PNG\1_0008_图层-16-副本.png"/>
          <p:cNvPicPr>
            <a:picLocks noChangeAspect="1" noChangeArrowheads="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997089">
            <a:off x="5489654" y="1910301"/>
            <a:ext cx="487013" cy="10705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hinkpad\Desktop\PNG\1_0008_图层-16-副本.png"/>
          <p:cNvPicPr>
            <a:picLocks noChangeAspect="1" noChangeArrowheads="1"/>
          </p:cNvPicPr>
          <p:nvPr/>
        </p:nvPicPr>
        <p:blipFill>
          <a:blip r:embed="rId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3847485">
            <a:off x="4860307" y="4608539"/>
            <a:ext cx="487013" cy="107058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3247333" y="4723425"/>
            <a:ext cx="1897857" cy="1681905"/>
            <a:chOff x="611560" y="1599515"/>
            <a:chExt cx="864096" cy="765774"/>
          </a:xfrm>
        </p:grpSpPr>
        <p:pic>
          <p:nvPicPr>
            <p:cNvPr id="10" name="Picture 4" descr="C:\Users\Thinkpad\Desktop\PNG\1_0000_渐变映射-2-副本-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53"/>
            <p:cNvSpPr txBox="1">
              <a:spLocks noChangeArrowheads="1"/>
            </p:cNvSpPr>
            <p:nvPr/>
          </p:nvSpPr>
          <p:spPr bwMode="auto">
            <a:xfrm>
              <a:off x="739746" y="1838334"/>
              <a:ext cx="645582" cy="2052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sz="1865" dirty="0"/>
                <a:t>Bi-LSTM</a:t>
              </a:r>
              <a:endParaRPr lang="en-US" sz="1865" dirty="0"/>
            </a:p>
          </p:txBody>
        </p:sp>
      </p:grpSp>
      <p:grpSp>
        <p:nvGrpSpPr>
          <p:cNvPr id="12" name="组合 11"/>
          <p:cNvGrpSpPr/>
          <p:nvPr/>
        </p:nvGrpSpPr>
        <p:grpSpPr>
          <a:xfrm>
            <a:off x="5574289" y="3881432"/>
            <a:ext cx="1897857" cy="1681905"/>
            <a:chOff x="611560" y="1599515"/>
            <a:chExt cx="864096" cy="765774"/>
          </a:xfrm>
        </p:grpSpPr>
        <p:pic>
          <p:nvPicPr>
            <p:cNvPr id="13" name="Picture 4" descr="C:\Users\Thinkpad\Desktop\PNG\1_0000_渐变映射-2-副本-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53"/>
            <p:cNvSpPr txBox="1">
              <a:spLocks noChangeArrowheads="1"/>
            </p:cNvSpPr>
            <p:nvPr/>
          </p:nvSpPr>
          <p:spPr bwMode="auto">
            <a:xfrm>
              <a:off x="739746" y="1832552"/>
              <a:ext cx="645582" cy="2052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sz="1865" dirty="0"/>
                <a:t>Text-CNN</a:t>
              </a:r>
              <a:endParaRPr lang="en-US" sz="1865" dirty="0"/>
            </a:p>
          </p:txBody>
        </p:sp>
      </p:grpSp>
      <p:grpSp>
        <p:nvGrpSpPr>
          <p:cNvPr id="19" name="组合 18"/>
          <p:cNvGrpSpPr/>
          <p:nvPr/>
        </p:nvGrpSpPr>
        <p:grpSpPr>
          <a:xfrm>
            <a:off x="3947652" y="2162815"/>
            <a:ext cx="1909640" cy="1681905"/>
            <a:chOff x="611560" y="1599515"/>
            <a:chExt cx="869461" cy="765774"/>
          </a:xfrm>
        </p:grpSpPr>
        <p:pic>
          <p:nvPicPr>
            <p:cNvPr id="20" name="Picture 4" descr="C:\Users\Thinkpad\Desktop\PNG\1_0000_渐变映射-2-副本-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53"/>
            <p:cNvSpPr txBox="1">
              <a:spLocks noChangeArrowheads="1"/>
            </p:cNvSpPr>
            <p:nvPr/>
          </p:nvSpPr>
          <p:spPr bwMode="auto">
            <a:xfrm>
              <a:off x="835439" y="1843827"/>
              <a:ext cx="645582" cy="2052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en-US" sz="1865" dirty="0"/>
                <a:t>SVM</a:t>
              </a:r>
              <a:endParaRPr lang="en-US" sz="1865" dirty="0"/>
            </a:p>
          </p:txBody>
        </p:sp>
      </p:grpSp>
      <p:grpSp>
        <p:nvGrpSpPr>
          <p:cNvPr id="22" name="组合 21"/>
          <p:cNvGrpSpPr/>
          <p:nvPr/>
        </p:nvGrpSpPr>
        <p:grpSpPr>
          <a:xfrm>
            <a:off x="6267449" y="1061520"/>
            <a:ext cx="1897857" cy="1681905"/>
            <a:chOff x="611560" y="1599515"/>
            <a:chExt cx="864096" cy="765774"/>
          </a:xfrm>
        </p:grpSpPr>
        <p:pic>
          <p:nvPicPr>
            <p:cNvPr id="23" name="Picture 4" descr="C:\Users\Thinkpad\Desktop\PNG\1_0000_渐变映射-2-副本-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599515"/>
              <a:ext cx="864096" cy="765774"/>
            </a:xfrm>
            <a:prstGeom prst="rect">
              <a:avLst/>
            </a:prstGeom>
            <a:noFill/>
            <a:extLst>
              <a:ext uri="{909E8E84-426E-40DD-AFC4-6F175D3DCCD1}">
                <a14:hiddenFill xmlns:a14="http://schemas.microsoft.com/office/drawing/2010/main">
                  <a:solidFill>
                    <a:srgbClr val="FFFFFF"/>
                  </a:solidFill>
                </a14:hiddenFill>
              </a:ext>
            </a:extLst>
          </p:spPr>
        </p:pic>
        <p:sp>
          <p:nvSpPr>
            <p:cNvPr id="24" name="Text Box 53"/>
            <p:cNvSpPr txBox="1">
              <a:spLocks noChangeArrowheads="1"/>
            </p:cNvSpPr>
            <p:nvPr/>
          </p:nvSpPr>
          <p:spPr bwMode="auto">
            <a:xfrm>
              <a:off x="739746" y="1844116"/>
              <a:ext cx="645582" cy="20527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25000"/>
                </a:lnSpc>
                <a:defRPr sz="2800" b="1">
                  <a:solidFill>
                    <a:schemeClr val="bg1"/>
                  </a:solidFill>
                  <a:latin typeface="方正古隶简体" pitchFamily="65" charset="-122"/>
                  <a:ea typeface="方正古隶简体" pitchFamily="65" charset="-122"/>
                </a:defRPr>
              </a:lvl1pPr>
            </a:lstStyle>
            <a:p>
              <a:r>
                <a:rPr lang="zh-CN" altLang="en-US" sz="1865" dirty="0"/>
                <a:t>随机森林</a:t>
              </a:r>
              <a:endParaRPr lang="zh-CN" altLang="en-US" sz="1865" dirty="0"/>
            </a:p>
          </p:txBody>
        </p:sp>
      </p:grpSp>
      <p:sp>
        <p:nvSpPr>
          <p:cNvPr id="4" name="文本框 3"/>
          <p:cNvSpPr txBox="1"/>
          <p:nvPr/>
        </p:nvSpPr>
        <p:spPr>
          <a:xfrm>
            <a:off x="2100580" y="5288915"/>
            <a:ext cx="988060" cy="368300"/>
          </a:xfrm>
          <a:prstGeom prst="rect">
            <a:avLst/>
          </a:prstGeom>
          <a:noFill/>
        </p:spPr>
        <p:txBody>
          <a:bodyPr wrap="square" rtlCol="0">
            <a:spAutoFit/>
          </a:bodyPr>
          <a:p>
            <a:r>
              <a:rPr lang="en-US" altLang="zh-CN">
                <a:latin typeface="楷体" panose="02010609060101010101" charset="-122"/>
                <a:ea typeface="楷体" panose="02010609060101010101" charset="-122"/>
              </a:rPr>
              <a:t>68%</a:t>
            </a:r>
            <a:endParaRPr lang="en-US" altLang="zh-CN">
              <a:latin typeface="楷体" panose="02010609060101010101" charset="-122"/>
              <a:ea typeface="楷体" panose="02010609060101010101" charset="-122"/>
            </a:endParaRPr>
          </a:p>
        </p:txBody>
      </p:sp>
      <p:sp>
        <p:nvSpPr>
          <p:cNvPr id="5" name="文本框 4"/>
          <p:cNvSpPr txBox="1"/>
          <p:nvPr/>
        </p:nvSpPr>
        <p:spPr>
          <a:xfrm>
            <a:off x="7584440" y="4538345"/>
            <a:ext cx="1737360" cy="368300"/>
          </a:xfrm>
          <a:prstGeom prst="rect">
            <a:avLst/>
          </a:prstGeom>
          <a:noFill/>
        </p:spPr>
        <p:txBody>
          <a:bodyPr wrap="square" rtlCol="0">
            <a:spAutoFit/>
          </a:bodyPr>
          <a:p>
            <a:r>
              <a:rPr lang="en-US" altLang="zh-CN">
                <a:latin typeface="楷体" panose="02010609060101010101" charset="-122"/>
                <a:ea typeface="楷体" panose="02010609060101010101" charset="-122"/>
              </a:rPr>
              <a:t>60%</a:t>
            </a:r>
            <a:endParaRPr lang="en-US" altLang="zh-CN">
              <a:latin typeface="楷体" panose="02010609060101010101" charset="-122"/>
              <a:ea typeface="楷体" panose="02010609060101010101" charset="-122"/>
            </a:endParaRPr>
          </a:p>
        </p:txBody>
      </p:sp>
      <p:sp>
        <p:nvSpPr>
          <p:cNvPr id="15" name="文本框 14"/>
          <p:cNvSpPr txBox="1"/>
          <p:nvPr/>
        </p:nvSpPr>
        <p:spPr>
          <a:xfrm>
            <a:off x="2952115" y="2743835"/>
            <a:ext cx="793750" cy="368300"/>
          </a:xfrm>
          <a:prstGeom prst="rect">
            <a:avLst/>
          </a:prstGeom>
          <a:noFill/>
        </p:spPr>
        <p:txBody>
          <a:bodyPr wrap="square" rtlCol="0">
            <a:spAutoFit/>
          </a:bodyPr>
          <a:p>
            <a:r>
              <a:rPr lang="en-US" altLang="zh-CN">
                <a:latin typeface="楷体" panose="02010609060101010101" charset="-122"/>
                <a:ea typeface="楷体" panose="02010609060101010101" charset="-122"/>
              </a:rPr>
              <a:t>58%</a:t>
            </a:r>
            <a:endParaRPr lang="en-US" altLang="zh-CN">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文本框 7"/>
          <p:cNvSpPr txBox="1"/>
          <p:nvPr/>
        </p:nvSpPr>
        <p:spPr>
          <a:xfrm>
            <a:off x="1758134" y="1789411"/>
            <a:ext cx="1415772" cy="2144177"/>
          </a:xfrm>
          <a:prstGeom prst="rect">
            <a:avLst/>
          </a:prstGeom>
          <a:noFill/>
        </p:spPr>
        <p:txBody>
          <a:bodyPr vert="eaVert" wrap="none" rtlCol="0">
            <a:spAutoFit/>
          </a:bodyPr>
          <a:lstStyle/>
          <a:p>
            <a:r>
              <a:rPr lang="zh-CN" altLang="en-US" sz="8000" dirty="0">
                <a:latin typeface="钟齐志莽行书" panose="02010600030101010101" pitchFamily="2" charset="-122"/>
                <a:ea typeface="钟齐志莽行书" panose="02010600030101010101" pitchFamily="2" charset="-122"/>
              </a:rPr>
              <a:t>目录</a:t>
            </a:r>
            <a:endParaRPr lang="zh-CN" altLang="en-US" sz="8000" dirty="0">
              <a:latin typeface="钟齐志莽行书" panose="02010600030101010101" pitchFamily="2" charset="-122"/>
              <a:ea typeface="钟齐志莽行书" panose="02010600030101010101" pitchFamily="2" charset="-122"/>
            </a:endParaRPr>
          </a:p>
        </p:txBody>
      </p:sp>
      <p:pic>
        <p:nvPicPr>
          <p:cNvPr id="10" name="图片 9" descr="2fdca1302a34d4b9 ca778e151be333eb"/>
          <p:cNvPicPr>
            <a:picLocks noChangeAspect="1"/>
          </p:cNvPicPr>
          <p:nvPr/>
        </p:nvPicPr>
        <p:blipFill>
          <a:blip r:embed="rId2"/>
          <a:stretch>
            <a:fillRect/>
          </a:stretch>
        </p:blipFill>
        <p:spPr>
          <a:xfrm flipH="1">
            <a:off x="6890347" y="1426366"/>
            <a:ext cx="666786" cy="808532"/>
          </a:xfrm>
          <a:prstGeom prst="rect">
            <a:avLst/>
          </a:prstGeom>
        </p:spPr>
      </p:pic>
      <p:grpSp>
        <p:nvGrpSpPr>
          <p:cNvPr id="11" name="组合 10"/>
          <p:cNvGrpSpPr/>
          <p:nvPr/>
        </p:nvGrpSpPr>
        <p:grpSpPr>
          <a:xfrm>
            <a:off x="3664212" y="1562150"/>
            <a:ext cx="677208" cy="484681"/>
            <a:chOff x="1864138" y="2261553"/>
            <a:chExt cx="865943" cy="619760"/>
          </a:xfrm>
        </p:grpSpPr>
        <p:pic>
          <p:nvPicPr>
            <p:cNvPr id="13" name="图片 12"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14" name="文本框 13"/>
            <p:cNvSpPr txBox="1"/>
            <p:nvPr/>
          </p:nvSpPr>
          <p:spPr>
            <a:xfrm>
              <a:off x="1867751" y="2270031"/>
              <a:ext cx="862330" cy="59033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rPr>
                <a:t>壹</a:t>
              </a:r>
              <a:endPar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
        <p:nvSpPr>
          <p:cNvPr id="12" name="矩形 11"/>
          <p:cNvSpPr/>
          <p:nvPr/>
        </p:nvSpPr>
        <p:spPr>
          <a:xfrm>
            <a:off x="4103365" y="1600250"/>
            <a:ext cx="2957364" cy="460375"/>
          </a:xfrm>
          <a:prstGeom prst="rect">
            <a:avLst/>
          </a:prstGeom>
        </p:spPr>
        <p:txBody>
          <a:bodyPr wrap="square">
            <a:spAutoFit/>
          </a:bodyPr>
          <a:lstStyle/>
          <a:p>
            <a:r>
              <a:rPr lang="zh-CN" altLang="en-US" sz="2400" dirty="0">
                <a:latin typeface="楷体" panose="02010609060101010101" charset="-122"/>
                <a:ea typeface="楷体" panose="02010609060101010101" charset="-122"/>
              </a:rPr>
              <a:t>问题描述</a:t>
            </a:r>
            <a:endParaRPr lang="zh-CN" altLang="en-US" sz="2400" dirty="0">
              <a:latin typeface="楷体" panose="02010609060101010101" charset="-122"/>
              <a:ea typeface="楷体" panose="02010609060101010101" charset="-122"/>
            </a:endParaRPr>
          </a:p>
        </p:txBody>
      </p:sp>
      <p:pic>
        <p:nvPicPr>
          <p:cNvPr id="16" name="图片 15" descr="2fdca1302a34d4b9 ca778e151be333eb"/>
          <p:cNvPicPr>
            <a:picLocks noChangeAspect="1"/>
          </p:cNvPicPr>
          <p:nvPr/>
        </p:nvPicPr>
        <p:blipFill>
          <a:blip r:embed="rId2"/>
          <a:stretch>
            <a:fillRect/>
          </a:stretch>
        </p:blipFill>
        <p:spPr>
          <a:xfrm flipH="1">
            <a:off x="7329150" y="2541870"/>
            <a:ext cx="666786" cy="749056"/>
          </a:xfrm>
          <a:prstGeom prst="rect">
            <a:avLst/>
          </a:prstGeom>
        </p:spPr>
      </p:pic>
      <p:grpSp>
        <p:nvGrpSpPr>
          <p:cNvPr id="17" name="组合 16"/>
          <p:cNvGrpSpPr/>
          <p:nvPr/>
        </p:nvGrpSpPr>
        <p:grpSpPr>
          <a:xfrm>
            <a:off x="4051946" y="2639526"/>
            <a:ext cx="694028" cy="484681"/>
            <a:chOff x="1864138" y="2261553"/>
            <a:chExt cx="887451" cy="619760"/>
          </a:xfrm>
        </p:grpSpPr>
        <p:pic>
          <p:nvPicPr>
            <p:cNvPr id="19" name="图片 18"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20" name="文本框 19"/>
            <p:cNvSpPr txBox="1"/>
            <p:nvPr/>
          </p:nvSpPr>
          <p:spPr>
            <a:xfrm>
              <a:off x="1889259" y="2271271"/>
              <a:ext cx="862330" cy="59033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rPr>
                <a:t>贰</a:t>
              </a:r>
              <a:endPar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
        <p:nvSpPr>
          <p:cNvPr id="18" name="矩形 17"/>
          <p:cNvSpPr/>
          <p:nvPr/>
        </p:nvSpPr>
        <p:spPr>
          <a:xfrm>
            <a:off x="4517488" y="2679750"/>
            <a:ext cx="2957364" cy="460375"/>
          </a:xfrm>
          <a:prstGeom prst="rect">
            <a:avLst/>
          </a:prstGeom>
        </p:spPr>
        <p:txBody>
          <a:bodyPr wrap="square">
            <a:spAutoFit/>
          </a:bodyPr>
          <a:lstStyle/>
          <a:p>
            <a:r>
              <a:rPr lang="zh-CN" altLang="en-US" sz="2400" dirty="0">
                <a:latin typeface="楷体" panose="02010609060101010101" charset="-122"/>
                <a:ea typeface="楷体" panose="02010609060101010101" charset="-122"/>
                <a:sym typeface="+mn-ea"/>
              </a:rPr>
              <a:t>机器学习</a:t>
            </a:r>
            <a:r>
              <a:rPr lang="en-US" altLang="zh-CN" sz="2400" dirty="0">
                <a:latin typeface="楷体" panose="02010609060101010101" charset="-122"/>
                <a:ea typeface="楷体" panose="02010609060101010101" charset="-122"/>
                <a:sym typeface="+mn-ea"/>
              </a:rPr>
              <a:t>+</a:t>
            </a:r>
            <a:r>
              <a:rPr lang="zh-CN" altLang="en-US" sz="2400" dirty="0">
                <a:latin typeface="楷体" panose="02010609060101010101" charset="-122"/>
                <a:ea typeface="楷体" panose="02010609060101010101" charset="-122"/>
                <a:sym typeface="+mn-ea"/>
              </a:rPr>
              <a:t>弱标注</a:t>
            </a:r>
            <a:endParaRPr lang="zh-CN" altLang="en-US" sz="2400" dirty="0">
              <a:latin typeface="楷体" panose="02010609060101010101" charset="-122"/>
              <a:ea typeface="楷体" panose="02010609060101010101" charset="-122"/>
              <a:sym typeface="+mn-ea"/>
            </a:endParaRPr>
          </a:p>
        </p:txBody>
      </p:sp>
      <p:pic>
        <p:nvPicPr>
          <p:cNvPr id="22" name="图片 21" descr="2fdca1302a34d4b9 ca778e151be333eb"/>
          <p:cNvPicPr>
            <a:picLocks noChangeAspect="1"/>
          </p:cNvPicPr>
          <p:nvPr/>
        </p:nvPicPr>
        <p:blipFill>
          <a:blip r:embed="rId2"/>
          <a:stretch>
            <a:fillRect/>
          </a:stretch>
        </p:blipFill>
        <p:spPr>
          <a:xfrm flipH="1">
            <a:off x="7767953" y="3597898"/>
            <a:ext cx="666786" cy="808532"/>
          </a:xfrm>
          <a:prstGeom prst="rect">
            <a:avLst/>
          </a:prstGeom>
        </p:spPr>
      </p:pic>
      <p:grpSp>
        <p:nvGrpSpPr>
          <p:cNvPr id="23" name="组合 22"/>
          <p:cNvGrpSpPr/>
          <p:nvPr/>
        </p:nvGrpSpPr>
        <p:grpSpPr>
          <a:xfrm>
            <a:off x="4456500" y="3716902"/>
            <a:ext cx="694028" cy="484681"/>
            <a:chOff x="1864138" y="2261553"/>
            <a:chExt cx="887451" cy="619760"/>
          </a:xfrm>
        </p:grpSpPr>
        <p:pic>
          <p:nvPicPr>
            <p:cNvPr id="25" name="图片 24"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26" name="文本框 25"/>
            <p:cNvSpPr txBox="1"/>
            <p:nvPr/>
          </p:nvSpPr>
          <p:spPr>
            <a:xfrm>
              <a:off x="1889259" y="2271271"/>
              <a:ext cx="862330" cy="59033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rPr>
                <a:t>叁</a:t>
              </a:r>
              <a:endPar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
        <p:nvSpPr>
          <p:cNvPr id="24" name="矩形 23"/>
          <p:cNvSpPr/>
          <p:nvPr/>
        </p:nvSpPr>
        <p:spPr>
          <a:xfrm>
            <a:off x="4931611" y="3759250"/>
            <a:ext cx="2957364" cy="460375"/>
          </a:xfrm>
          <a:prstGeom prst="rect">
            <a:avLst/>
          </a:prstGeom>
        </p:spPr>
        <p:txBody>
          <a:bodyPr wrap="square">
            <a:spAutoFit/>
          </a:bodyPr>
          <a:lstStyle/>
          <a:p>
            <a:r>
              <a:rPr lang="zh-CN" altLang="en-US" sz="2400" dirty="0">
                <a:latin typeface="楷体" panose="02010609060101010101" charset="-122"/>
                <a:ea typeface="楷体" panose="02010609060101010101" charset="-122"/>
                <a:sym typeface="+mn-ea"/>
              </a:rPr>
              <a:t>深度学习</a:t>
            </a:r>
            <a:r>
              <a:rPr lang="en-US" altLang="zh-CN" sz="2400" dirty="0">
                <a:latin typeface="楷体" panose="02010609060101010101" charset="-122"/>
                <a:ea typeface="楷体" panose="02010609060101010101" charset="-122"/>
                <a:sym typeface="+mn-ea"/>
              </a:rPr>
              <a:t>+</a:t>
            </a:r>
            <a:r>
              <a:rPr lang="zh-CN" altLang="en-US" sz="2400" dirty="0">
                <a:latin typeface="楷体" panose="02010609060101010101" charset="-122"/>
                <a:ea typeface="楷体" panose="02010609060101010101" charset="-122"/>
                <a:sym typeface="+mn-ea"/>
              </a:rPr>
              <a:t>弱标注</a:t>
            </a:r>
            <a:endParaRPr lang="zh-CN" altLang="en-US" sz="2400" dirty="0">
              <a:latin typeface="楷体" panose="02010609060101010101" charset="-122"/>
              <a:ea typeface="楷体" panose="02010609060101010101" charset="-122"/>
              <a:sym typeface="+mn-ea"/>
            </a:endParaRPr>
          </a:p>
        </p:txBody>
      </p:sp>
      <p:pic>
        <p:nvPicPr>
          <p:cNvPr id="28" name="图片 27" descr="2fdca1302a34d4b9 ca778e151be333eb"/>
          <p:cNvPicPr>
            <a:picLocks noChangeAspect="1"/>
          </p:cNvPicPr>
          <p:nvPr/>
        </p:nvPicPr>
        <p:blipFill>
          <a:blip r:embed="rId2"/>
          <a:stretch>
            <a:fillRect/>
          </a:stretch>
        </p:blipFill>
        <p:spPr>
          <a:xfrm flipH="1">
            <a:off x="8206755" y="4713402"/>
            <a:ext cx="666786" cy="808532"/>
          </a:xfrm>
          <a:prstGeom prst="rect">
            <a:avLst/>
          </a:prstGeom>
        </p:spPr>
      </p:pic>
      <p:grpSp>
        <p:nvGrpSpPr>
          <p:cNvPr id="29" name="组合 28"/>
          <p:cNvGrpSpPr/>
          <p:nvPr/>
        </p:nvGrpSpPr>
        <p:grpSpPr>
          <a:xfrm>
            <a:off x="4861054" y="4794277"/>
            <a:ext cx="694028" cy="484681"/>
            <a:chOff x="1864138" y="2261553"/>
            <a:chExt cx="887451" cy="619760"/>
          </a:xfrm>
        </p:grpSpPr>
        <p:pic>
          <p:nvPicPr>
            <p:cNvPr id="31" name="图片 30" descr="e64afae20b7a41024e2e588b23f666b0"/>
            <p:cNvPicPr>
              <a:picLocks noChangeAspect="1"/>
            </p:cNvPicPr>
            <p:nvPr/>
          </p:nvPicPr>
          <p:blipFill>
            <a:blip r:embed="rId3"/>
            <a:stretch>
              <a:fillRect/>
            </a:stretch>
          </p:blipFill>
          <p:spPr>
            <a:xfrm>
              <a:off x="1864138" y="2261553"/>
              <a:ext cx="619760" cy="619760"/>
            </a:xfrm>
            <a:prstGeom prst="rect">
              <a:avLst/>
            </a:prstGeom>
          </p:spPr>
        </p:pic>
        <p:sp>
          <p:nvSpPr>
            <p:cNvPr id="32" name="文本框 31"/>
            <p:cNvSpPr txBox="1"/>
            <p:nvPr/>
          </p:nvSpPr>
          <p:spPr>
            <a:xfrm>
              <a:off x="1889259" y="2271271"/>
              <a:ext cx="862330" cy="590330"/>
            </a:xfrm>
            <a:prstGeom prst="rect">
              <a:avLst/>
            </a:prstGeom>
            <a:noFill/>
          </p:spPr>
          <p:txBody>
            <a:bodyPr wrap="square" rtlCol="0">
              <a:spAutoFit/>
            </a:bodyPr>
            <a:lstStyle/>
            <a:p>
              <a:pPr marL="0" lvl="0" indent="0" algn="l" eaLnBrk="1" hangingPunct="1">
                <a:lnSpc>
                  <a:spcPct val="100000"/>
                </a:lnSpc>
                <a:spcBef>
                  <a:spcPct val="0"/>
                </a:spcBef>
                <a:buNone/>
              </a:pPr>
              <a:r>
                <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rPr>
                <a:t>肆</a:t>
              </a:r>
              <a:endParaRPr lang="zh-CN" altLang="en-US" sz="2400" b="1" dirty="0">
                <a:solidFill>
                  <a:schemeClr val="bg1"/>
                </a:solidFill>
                <a:latin typeface="楷体" panose="02010609060101010101" charset="-122"/>
                <a:ea typeface="楷体" panose="02010609060101010101" charset="-122"/>
                <a:sym typeface="叶根友毛笔行书2.0版" panose="02010601030101010101" pitchFamily="2" charset="-122"/>
              </a:endParaRPr>
            </a:p>
          </p:txBody>
        </p:sp>
      </p:grpSp>
      <p:sp>
        <p:nvSpPr>
          <p:cNvPr id="30" name="矩形 29"/>
          <p:cNvSpPr/>
          <p:nvPr/>
        </p:nvSpPr>
        <p:spPr>
          <a:xfrm>
            <a:off x="5345735" y="4838751"/>
            <a:ext cx="2957364" cy="460375"/>
          </a:xfrm>
          <a:prstGeom prst="rect">
            <a:avLst/>
          </a:prstGeom>
        </p:spPr>
        <p:txBody>
          <a:bodyPr wrap="square">
            <a:spAutoFit/>
          </a:bodyPr>
          <a:lstStyle/>
          <a:p>
            <a:r>
              <a:rPr lang="zh-CN" altLang="en-US" sz="2400" dirty="0">
                <a:latin typeface="楷体" panose="02010609060101010101" charset="-122"/>
                <a:ea typeface="楷体" panose="02010609060101010101" charset="-122"/>
              </a:rPr>
              <a:t>结果概览</a:t>
            </a:r>
            <a:endParaRPr lang="zh-CN" altLang="en-US" sz="2400" dirty="0">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9720" y="1040130"/>
            <a:ext cx="11592560" cy="4606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树, 户外, 雪花, 山&#10;&#10;已生成极高可信度的说明"/>
          <p:cNvPicPr>
            <a:picLocks noChangeAspect="1"/>
          </p:cNvPicPr>
          <p:nvPr/>
        </p:nvPicPr>
        <p:blipFill rotWithShape="1">
          <a:blip r:embed="rId1">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2" name="文本框 1"/>
          <p:cNvSpPr txBox="1"/>
          <p:nvPr/>
        </p:nvSpPr>
        <p:spPr>
          <a:xfrm>
            <a:off x="4845052" y="1532446"/>
            <a:ext cx="1106170" cy="3139440"/>
          </a:xfrm>
          <a:prstGeom prst="rect">
            <a:avLst/>
          </a:prstGeom>
          <a:noFill/>
        </p:spPr>
        <p:txBody>
          <a:bodyPr vert="eaVert" wrap="none" rtlCol="0">
            <a:spAutoFit/>
          </a:bodyPr>
          <a:lstStyle/>
          <a:p>
            <a:r>
              <a:rPr lang="zh-CN" altLang="en-US" sz="6000" dirty="0">
                <a:latin typeface="方正吕建德字体" panose="02010600010101010101" pitchFamily="2" charset="-122"/>
                <a:ea typeface="方正吕建德字体" panose="02010600010101010101" pitchFamily="2" charset="-122"/>
              </a:rPr>
              <a:t>感谢聆听</a:t>
            </a:r>
            <a:endParaRPr lang="zh-CN" altLang="en-US" sz="6000" dirty="0">
              <a:latin typeface="方正吕建德字体" panose="02010600010101010101" pitchFamily="2" charset="-122"/>
              <a:ea typeface="方正吕建德字体" panose="02010600010101010101" pitchFamily="2" charset="-122"/>
            </a:endParaRPr>
          </a:p>
        </p:txBody>
      </p:sp>
      <p:pic>
        <p:nvPicPr>
          <p:cNvPr id="6" name="PA_图片 7" descr="5d80f4b3e78a9513d048aa2ccdf80f56"/>
          <p:cNvPicPr>
            <a:picLocks noChangeAspect="1"/>
          </p:cNvPicPr>
          <p:nvPr>
            <p:custDataLst>
              <p:tags r:id="rId2"/>
            </p:custDataLst>
          </p:nvPr>
        </p:nvPicPr>
        <p:blipFill rotWithShape="1">
          <a:blip r:embed="rId3"/>
          <a:srcRect l="65717" t="69541" r="16491"/>
          <a:stretch>
            <a:fillRect/>
          </a:stretch>
        </p:blipFill>
        <p:spPr>
          <a:xfrm>
            <a:off x="7891140" y="3934567"/>
            <a:ext cx="595086" cy="1419679"/>
          </a:xfrm>
          <a:prstGeom prst="rect">
            <a:avLst/>
          </a:prstGeom>
        </p:spPr>
      </p:pic>
      <p:pic>
        <p:nvPicPr>
          <p:cNvPr id="7" name="PA_图片 10"/>
          <p:cNvPicPr>
            <a:picLocks noChangeAspect="1"/>
          </p:cNvPicPr>
          <p:nvPr>
            <p:custDataLst>
              <p:tags r:id="rId4"/>
            </p:custDataLst>
          </p:nvPr>
        </p:nvPicPr>
        <p:blipFill>
          <a:blip r:embed="rId5"/>
          <a:stretch>
            <a:fillRect/>
          </a:stretch>
        </p:blipFill>
        <p:spPr>
          <a:xfrm>
            <a:off x="6848268" y="919427"/>
            <a:ext cx="1341236" cy="37249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树, 户外, 雪花, 山&#10;&#10;已生成极高可信度的说明"/>
          <p:cNvPicPr>
            <a:picLocks noChangeAspect="1"/>
          </p:cNvPicPr>
          <p:nvPr/>
        </p:nvPicPr>
        <p:blipFill rotWithShape="1">
          <a:blip r:embed="rId1">
            <a:extLst>
              <a:ext uri="{28A0092B-C50C-407E-A947-70E740481C1C}">
                <a14:useLocalDpi xmlns:a14="http://schemas.microsoft.com/office/drawing/2010/main" val="0"/>
              </a:ext>
            </a:extLst>
          </a:blip>
          <a:srcRect t="9091" r="9091"/>
          <a:stretch>
            <a:fillRect/>
          </a:stretch>
        </p:blipFill>
        <p:spPr>
          <a:xfrm>
            <a:off x="0" y="0"/>
            <a:ext cx="12192000" cy="6858000"/>
          </a:xfrm>
          <a:prstGeom prst="rect">
            <a:avLst/>
          </a:prstGeom>
        </p:spPr>
      </p:pic>
      <p:sp>
        <p:nvSpPr>
          <p:cNvPr id="16" name="Rectangle 11"/>
          <p:cNvSpPr>
            <a:spLocks noGrp="1" noRot="1" noChangeAspect="1" noMove="1" noResize="1" noEditPoints="1" noAdjustHandles="1" noChangeArrowheads="1" noChangeShapeType="1" noTextEdit="1"/>
          </p:cNvSpPr>
          <p:nvPr/>
        </p:nvSpPr>
        <p:spPr bwMode="white">
          <a:xfrm>
            <a:off x="1" y="3764612"/>
            <a:ext cx="5442280"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标题 3"/>
          <p:cNvSpPr>
            <a:spLocks noGrp="1"/>
          </p:cNvSpPr>
          <p:nvPr>
            <p:ph type="ctrTitle"/>
          </p:nvPr>
        </p:nvSpPr>
        <p:spPr>
          <a:xfrm>
            <a:off x="640079" y="4025589"/>
            <a:ext cx="4610932" cy="1415839"/>
          </a:xfrm>
        </p:spPr>
        <p:txBody>
          <a:bodyPr>
            <a:normAutofit/>
          </a:bodyPr>
          <a:lstStyle/>
          <a:p>
            <a:pPr algn="l"/>
            <a:r>
              <a:rPr lang="zh-CN" altLang="en-US" sz="4800" dirty="0">
                <a:latin typeface="方正吕建德字体" panose="02010600010101010101" pitchFamily="2" charset="-122"/>
                <a:ea typeface="方正吕建德字体" panose="02010600010101010101" pitchFamily="2" charset="-122"/>
              </a:rPr>
              <a:t>第一部分</a:t>
            </a:r>
            <a:br>
              <a:rPr lang="en-US" altLang="zh-CN" sz="2800" dirty="0">
                <a:latin typeface="方正吕建德字体" panose="02010600010101010101" pitchFamily="2" charset="-122"/>
                <a:ea typeface="方正吕建德字体" panose="02010600010101010101" pitchFamily="2" charset="-122"/>
              </a:rPr>
            </a:br>
            <a:br>
              <a:rPr lang="en-US" altLang="zh-CN" sz="1000" dirty="0">
                <a:latin typeface="方正吕建德字体" panose="02010600010101010101" pitchFamily="2" charset="-122"/>
                <a:ea typeface="方正吕建德字体" panose="02010600010101010101" pitchFamily="2" charset="-122"/>
              </a:rPr>
            </a:br>
            <a:r>
              <a:rPr lang="zh-CN" altLang="en-US" sz="2800" dirty="0">
                <a:latin typeface="方正吕建德字体" panose="02010600010101010101" pitchFamily="2" charset="-122"/>
                <a:ea typeface="方正吕建德字体" panose="02010600010101010101" pitchFamily="2" charset="-122"/>
              </a:rPr>
              <a:t>问题描述</a:t>
            </a:r>
            <a:endParaRPr lang="zh-CN" altLang="en-US" sz="2800" dirty="0"/>
          </a:p>
        </p:txBody>
      </p:sp>
      <p:pic>
        <p:nvPicPr>
          <p:cNvPr id="15" name="PA_图片 7" descr="5d80f4b3e78a9513d048aa2ccdf80f56"/>
          <p:cNvPicPr>
            <a:picLocks noChangeAspect="1"/>
          </p:cNvPicPr>
          <p:nvPr>
            <p:custDataLst>
              <p:tags r:id="rId2"/>
            </p:custDataLst>
          </p:nvPr>
        </p:nvPicPr>
        <p:blipFill rotWithShape="1">
          <a:blip r:embed="rId3"/>
          <a:srcRect l="65717" t="69541" r="16491"/>
          <a:stretch>
            <a:fillRect/>
          </a:stretch>
        </p:blipFill>
        <p:spPr>
          <a:xfrm>
            <a:off x="4549653" y="4182877"/>
            <a:ext cx="595086" cy="1419679"/>
          </a:xfrm>
          <a:prstGeom prst="rect">
            <a:avLst/>
          </a:prstGeom>
        </p:spPr>
      </p:pic>
      <p:sp>
        <p:nvSpPr>
          <p:cNvPr id="2" name="副标题 1"/>
          <p:cNvSpPr/>
          <p:nvPr>
            <p:ph type="subTitle" idx="1"/>
          </p:nvPr>
        </p:nvSpPr>
        <p:spPr/>
        <p:txBody>
          <a:bodyPr/>
          <a:p>
            <a:endParaRPr lang="zh-CN" alt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34078" y="1500576"/>
            <a:ext cx="1473200" cy="1479407"/>
          </a:xfrm>
          <a:prstGeom prst="rect">
            <a:avLst/>
          </a:prstGeom>
        </p:spPr>
      </p:pic>
      <p:sp>
        <p:nvSpPr>
          <p:cNvPr id="31" name="Rectangle 3"/>
          <p:cNvSpPr>
            <a:spLocks noChangeArrowheads="1"/>
          </p:cNvSpPr>
          <p:nvPr/>
        </p:nvSpPr>
        <p:spPr bwMode="black">
          <a:xfrm>
            <a:off x="4596130" y="2142490"/>
            <a:ext cx="5400040" cy="953135"/>
          </a:xfrm>
          <a:prstGeom prst="rect">
            <a:avLst/>
          </a:prstGeom>
          <a:noFill/>
          <a:ln w="9525" algn="ctr">
            <a:noFill/>
            <a:miter lim="800000"/>
          </a:ln>
        </p:spPr>
        <p:txBody>
          <a:bodyPr wrap="square">
            <a:spAutoFit/>
          </a:bodyPr>
          <a:lstStyle/>
          <a:p>
            <a:pPr>
              <a:spcBef>
                <a:spcPct val="50000"/>
              </a:spcBef>
              <a:defRPr/>
            </a:pPr>
            <a:r>
              <a:rPr lang="zh-CN" altLang="en-US" sz="1600" dirty="0">
                <a:latin typeface="楷体" panose="02010609060101010101" charset="-122"/>
                <a:ea typeface="楷体" panose="02010609060101010101" charset="-122"/>
                <a:cs typeface="楷体" panose="02010609060101010101" charset="-122"/>
              </a:rPr>
              <a:t>正/负（positive/negative）二分类或者正面/负面/中立（positive/negative/neutral）三分类。</a:t>
            </a:r>
            <a:endParaRPr lang="zh-CN" altLang="en-US" sz="1600" dirty="0">
              <a:latin typeface="楷体" panose="02010609060101010101" charset="-122"/>
              <a:ea typeface="楷体" panose="02010609060101010101" charset="-122"/>
              <a:cs typeface="楷体" panose="02010609060101010101" charset="-122"/>
            </a:endParaRPr>
          </a:p>
          <a:p>
            <a:pPr>
              <a:spcBef>
                <a:spcPct val="50000"/>
              </a:spcBef>
              <a:defRPr/>
            </a:pPr>
            <a:endParaRPr lang="zh-CN" altLang="en-US" sz="1600" dirty="0">
              <a:latin typeface="楷体" panose="02010609060101010101" charset="-122"/>
              <a:ea typeface="楷体" panose="02010609060101010101" charset="-122"/>
              <a:cs typeface="楷体" panose="02010609060101010101" charset="-122"/>
            </a:endParaRPr>
          </a:p>
        </p:txBody>
      </p:sp>
      <p:sp>
        <p:nvSpPr>
          <p:cNvPr id="32" name="TextBox 14"/>
          <p:cNvSpPr txBox="1"/>
          <p:nvPr/>
        </p:nvSpPr>
        <p:spPr>
          <a:xfrm>
            <a:off x="4596130" y="1628140"/>
            <a:ext cx="5623560" cy="521970"/>
          </a:xfrm>
          <a:prstGeom prst="rect">
            <a:avLst/>
          </a:prstGeom>
          <a:noFill/>
        </p:spPr>
        <p:txBody>
          <a:bodyPr wrap="square" rtlCol="0">
            <a:spAutoFit/>
          </a:bodyPr>
          <a:lstStyle/>
          <a:p>
            <a:pPr defTabSz="1218565" eaLnBrk="0" hangingPunct="0"/>
            <a:r>
              <a:rPr lang="en-US" altLang="zh-CN" sz="2800" b="1" dirty="0">
                <a:latin typeface="腾祥铁山楷书简" panose="01010104010101010101" pitchFamily="2" charset="-122"/>
                <a:ea typeface="腾祥铁山楷书简" panose="01010104010101010101" pitchFamily="2" charset="-122"/>
              </a:rPr>
              <a:t>01 </a:t>
            </a:r>
            <a:r>
              <a:rPr lang="zh-CN" altLang="en-US" sz="2800" b="1" dirty="0">
                <a:latin typeface="腾祥铁山楷书简" panose="01010104010101010101" pitchFamily="2" charset="-122"/>
                <a:ea typeface="腾祥铁山楷书简" panose="01010104010101010101" pitchFamily="2" charset="-122"/>
              </a:rPr>
              <a:t>正</a:t>
            </a:r>
            <a:r>
              <a:rPr lang="en-US" altLang="zh-CN" sz="2800" b="1" dirty="0">
                <a:latin typeface="腾祥铁山楷书简" panose="01010104010101010101" pitchFamily="2" charset="-122"/>
                <a:ea typeface="腾祥铁山楷书简" panose="01010104010101010101" pitchFamily="2" charset="-122"/>
              </a:rPr>
              <a:t>/</a:t>
            </a:r>
            <a:r>
              <a:rPr lang="zh-CN" altLang="en-US" sz="2800" b="1" dirty="0">
                <a:latin typeface="腾祥铁山楷书简" panose="01010104010101010101" pitchFamily="2" charset="-122"/>
                <a:ea typeface="腾祥铁山楷书简" panose="01010104010101010101" pitchFamily="2" charset="-122"/>
              </a:rPr>
              <a:t>负</a:t>
            </a:r>
            <a:endParaRPr lang="zh-CN" altLang="en-US" sz="2800" b="1" dirty="0">
              <a:latin typeface="腾祥铁山楷书简" panose="01010104010101010101" pitchFamily="2" charset="-122"/>
              <a:ea typeface="腾祥铁山楷书简" panose="01010104010101010101" pitchFamily="2" charset="-122"/>
            </a:endParaRPr>
          </a:p>
        </p:txBody>
      </p:sp>
      <p:pic>
        <p:nvPicPr>
          <p:cNvPr id="33" name="图片 3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69579" y="3384021"/>
            <a:ext cx="1473200" cy="1479407"/>
          </a:xfrm>
          <a:prstGeom prst="rect">
            <a:avLst/>
          </a:prstGeom>
        </p:spPr>
      </p:pic>
      <p:sp>
        <p:nvSpPr>
          <p:cNvPr id="34" name="Rectangle 3"/>
          <p:cNvSpPr>
            <a:spLocks noChangeArrowheads="1"/>
          </p:cNvSpPr>
          <p:nvPr/>
        </p:nvSpPr>
        <p:spPr bwMode="black">
          <a:xfrm>
            <a:off x="2232025" y="4123690"/>
            <a:ext cx="5991225" cy="1076325"/>
          </a:xfrm>
          <a:prstGeom prst="rect">
            <a:avLst/>
          </a:prstGeom>
          <a:noFill/>
          <a:ln w="9525" algn="ctr">
            <a:noFill/>
            <a:miter lim="800000"/>
          </a:ln>
        </p:spPr>
        <p:txBody>
          <a:bodyPr wrap="square">
            <a:spAutoFit/>
          </a:bodyPr>
          <a:lstStyle/>
          <a:p>
            <a:pPr>
              <a:spcBef>
                <a:spcPct val="50000"/>
              </a:spcBef>
              <a:defRPr/>
            </a:pPr>
            <a:r>
              <a:rPr lang="zh-CN" altLang="en-US" sz="1600" dirty="0">
                <a:latin typeface="楷体" panose="02010609060101010101" charset="-122"/>
                <a:ea typeface="楷体" panose="02010609060101010101" charset="-122"/>
                <a:cs typeface="楷体" panose="02010609060101010101" charset="-122"/>
              </a:rPr>
              <a:t>多元分类，如对新闻评论进行“乐观”、“悲伤”、“愤怒”、“惊讶”四元情感分类，对商品评论进行1星~5星五元情感分类等。本次任务是多元分类</a:t>
            </a:r>
            <a:r>
              <a:rPr lang="en-US" altLang="zh-CN" sz="1600" dirty="0">
                <a:latin typeface="楷体" panose="02010609060101010101" charset="-122"/>
                <a:ea typeface="楷体" panose="02010609060101010101" charset="-122"/>
                <a:cs typeface="楷体" panose="02010609060101010101" charset="-122"/>
              </a:rPr>
              <a:t>(0:other, 1:like, 2:sadness, 3:disgust, 4:anger, 5:happiness)</a:t>
            </a:r>
            <a:endParaRPr lang="en-US" altLang="zh-CN" sz="1600" dirty="0">
              <a:latin typeface="楷体" panose="02010609060101010101" charset="-122"/>
              <a:ea typeface="楷体" panose="02010609060101010101" charset="-122"/>
              <a:cs typeface="楷体" panose="02010609060101010101" charset="-122"/>
            </a:endParaRPr>
          </a:p>
        </p:txBody>
      </p:sp>
      <p:sp>
        <p:nvSpPr>
          <p:cNvPr id="35" name="TextBox 14"/>
          <p:cNvSpPr txBox="1"/>
          <p:nvPr/>
        </p:nvSpPr>
        <p:spPr>
          <a:xfrm>
            <a:off x="4494839" y="3609645"/>
            <a:ext cx="3373140" cy="521970"/>
          </a:xfrm>
          <a:prstGeom prst="rect">
            <a:avLst/>
          </a:prstGeom>
          <a:noFill/>
        </p:spPr>
        <p:txBody>
          <a:bodyPr wrap="square" rtlCol="0">
            <a:spAutoFit/>
          </a:bodyPr>
          <a:lstStyle/>
          <a:p>
            <a:pPr algn="r" defTabSz="1218565" eaLnBrk="0" hangingPunct="0"/>
            <a:r>
              <a:rPr lang="zh-CN" altLang="en-US" sz="2800" b="1" dirty="0">
                <a:latin typeface="腾祥铁山楷书简" panose="01010104010101010101" pitchFamily="2" charset="-122"/>
                <a:ea typeface="腾祥铁山楷书简" panose="01010104010101010101" pitchFamily="2" charset="-122"/>
              </a:rPr>
              <a:t>多元分类 </a:t>
            </a:r>
            <a:r>
              <a:rPr lang="en-US" altLang="zh-CN" sz="2800" b="1" dirty="0">
                <a:latin typeface="腾祥铁山楷书简" panose="01010104010101010101" pitchFamily="2" charset="-122"/>
                <a:ea typeface="腾祥铁山楷书简" panose="01010104010101010101" pitchFamily="2" charset="-122"/>
              </a:rPr>
              <a:t>02</a:t>
            </a:r>
            <a:endParaRPr lang="zh-CN" altLang="en-US" sz="2800" b="1" dirty="0">
              <a:latin typeface="腾祥铁山楷书简" panose="01010104010101010101" pitchFamily="2" charset="-122"/>
              <a:ea typeface="腾祥铁山楷书简" panose="01010104010101010101" pitchFamily="2" charset="-122"/>
            </a:endParaRPr>
          </a:p>
        </p:txBody>
      </p:sp>
      <p:pic>
        <p:nvPicPr>
          <p:cNvPr id="3" name="图片 2"/>
          <p:cNvPicPr>
            <a:picLocks noChangeAspect="1"/>
          </p:cNvPicPr>
          <p:nvPr/>
        </p:nvPicPr>
        <p:blipFill>
          <a:blip r:embed="rId2"/>
          <a:stretch>
            <a:fillRect/>
          </a:stretch>
        </p:blipFill>
        <p:spPr>
          <a:xfrm>
            <a:off x="462915" y="2038350"/>
            <a:ext cx="314325" cy="2825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anim calcmode="lin" valueType="num">
                                      <p:cBhvr>
                                        <p:cTn id="12" dur="1000" fill="hold"/>
                                        <p:tgtEl>
                                          <p:spTgt spid="32"/>
                                        </p:tgtEl>
                                        <p:attrNameLst>
                                          <p:attrName>ppt_x</p:attrName>
                                        </p:attrNameLst>
                                      </p:cBhvr>
                                      <p:tavLst>
                                        <p:tav tm="0">
                                          <p:val>
                                            <p:strVal val="#ppt_x"/>
                                          </p:val>
                                        </p:tav>
                                        <p:tav tm="100000">
                                          <p:val>
                                            <p:strVal val="#ppt_x"/>
                                          </p:val>
                                        </p:tav>
                                      </p:tavLst>
                                    </p:anim>
                                    <p:anim calcmode="lin" valueType="num">
                                      <p:cBhvr>
                                        <p:cTn id="13" dur="1000" fill="hold"/>
                                        <p:tgtEl>
                                          <p:spTgt spid="3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par>
                          <p:cTn id="24" fill="hold">
                            <p:stCondLst>
                              <p:cond delay="3000"/>
                            </p:stCondLst>
                            <p:childTnLst>
                              <p:par>
                                <p:cTn id="25" presetID="47" presetClass="entr" presetSubtype="0"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1000"/>
                                        <p:tgtEl>
                                          <p:spTgt spid="34"/>
                                        </p:tgtEl>
                                      </p:cBhvr>
                                    </p:animEffect>
                                    <p:anim calcmode="lin" valueType="num">
                                      <p:cBhvr>
                                        <p:cTn id="34" dur="1000" fill="hold"/>
                                        <p:tgtEl>
                                          <p:spTgt spid="34"/>
                                        </p:tgtEl>
                                        <p:attrNameLst>
                                          <p:attrName>ppt_x</p:attrName>
                                        </p:attrNameLst>
                                      </p:cBhvr>
                                      <p:tavLst>
                                        <p:tav tm="0">
                                          <p:val>
                                            <p:strVal val="#ppt_x"/>
                                          </p:val>
                                        </p:tav>
                                        <p:tav tm="100000">
                                          <p:val>
                                            <p:strVal val="#ppt_x"/>
                                          </p:val>
                                        </p:tav>
                                      </p:tavLst>
                                    </p:anim>
                                    <p:anim calcmode="lin" valueType="num">
                                      <p:cBhvr>
                                        <p:cTn id="3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85590" y="1332719"/>
            <a:ext cx="1106170" cy="3139440"/>
          </a:xfrm>
          <a:prstGeom prst="rect">
            <a:avLst/>
          </a:prstGeom>
          <a:noFill/>
        </p:spPr>
        <p:txBody>
          <a:bodyPr vert="eaVert" wrap="none" rtlCol="0">
            <a:spAutoFit/>
          </a:bodyPr>
          <a:lstStyle/>
          <a:p>
            <a:r>
              <a:rPr lang="zh-CN" altLang="en-US" sz="6000" dirty="0">
                <a:latin typeface="钟齐志莽行书" panose="02010600030101010101" pitchFamily="2" charset="-122"/>
                <a:ea typeface="钟齐志莽行书" panose="02010600030101010101" pitchFamily="2" charset="-122"/>
              </a:rPr>
              <a:t>主流方法</a:t>
            </a:r>
            <a:endParaRPr lang="zh-CN" altLang="en-US" sz="6000" dirty="0">
              <a:latin typeface="钟齐志莽行书" panose="02010600030101010101" pitchFamily="2" charset="-122"/>
              <a:ea typeface="钟齐志莽行书" panose="02010600030101010101" pitchFamily="2" charset="-122"/>
            </a:endParaRPr>
          </a:p>
        </p:txBody>
      </p:sp>
      <p:grpSp>
        <p:nvGrpSpPr>
          <p:cNvPr id="21" name="组合 20"/>
          <p:cNvGrpSpPr/>
          <p:nvPr/>
        </p:nvGrpSpPr>
        <p:grpSpPr>
          <a:xfrm>
            <a:off x="3940716" y="1833245"/>
            <a:ext cx="4273644" cy="3333115"/>
            <a:chOff x="3940549" y="2231884"/>
            <a:chExt cx="4273644" cy="3013216"/>
          </a:xfrm>
        </p:grpSpPr>
        <p:sp>
          <p:nvSpPr>
            <p:cNvPr id="6" name="矩形 5"/>
            <p:cNvSpPr/>
            <p:nvPr/>
          </p:nvSpPr>
          <p:spPr>
            <a:xfrm>
              <a:off x="5261443" y="2231884"/>
              <a:ext cx="2952750" cy="2967292"/>
            </a:xfrm>
            <a:prstGeom prst="rect">
              <a:avLst/>
            </a:prstGeom>
          </p:spPr>
          <p:txBody>
            <a:bodyPr vert="eaVert" wrap="square">
              <a:spAutoFit/>
            </a:bodyPr>
            <a:lstStyle/>
            <a:p>
              <a:pPr>
                <a:lnSpc>
                  <a:spcPct val="150000"/>
                </a:lnSpc>
              </a:pPr>
              <a:r>
                <a:rPr lang="zh-CN" altLang="en-US" sz="2000" dirty="0">
                  <a:solidFill>
                    <a:schemeClr val="tx1">
                      <a:lumMod val="85000"/>
                      <a:lumOff val="15000"/>
                    </a:schemeClr>
                  </a:solidFill>
                  <a:latin typeface="Adobe 楷体 Std R" panose="02020400000000000000" pitchFamily="18" charset="-122"/>
                  <a:ea typeface="Adobe 楷体 Std R" panose="02020400000000000000" pitchFamily="18" charset="-122"/>
                </a:rPr>
                <a:t>基于词典的方法       </a:t>
              </a:r>
              <a:endParaRPr lang="zh-CN" altLang="en-US" sz="2000" dirty="0">
                <a:solidFill>
                  <a:schemeClr val="tx1">
                    <a:lumMod val="85000"/>
                    <a:lumOff val="15000"/>
                  </a:schemeClr>
                </a:solidFill>
                <a:latin typeface="Adobe 楷体 Std R" panose="02020400000000000000" pitchFamily="18" charset="-122"/>
                <a:ea typeface="Adobe 楷体 Std R" panose="02020400000000000000" pitchFamily="18" charset="-122"/>
              </a:endParaRPr>
            </a:p>
            <a:p>
              <a:pPr>
                <a:lnSpc>
                  <a:spcPct val="150000"/>
                </a:lnSpc>
              </a:pPr>
              <a:r>
                <a:rPr lang="zh-CN" altLang="en-US" sz="2000" dirty="0">
                  <a:solidFill>
                    <a:schemeClr val="tx1">
                      <a:lumMod val="85000"/>
                      <a:lumOff val="15000"/>
                    </a:schemeClr>
                  </a:solidFill>
                  <a:latin typeface="Adobe 楷体 Std R" panose="02020400000000000000" pitchFamily="18" charset="-122"/>
                  <a:ea typeface="Adobe 楷体 Std R" panose="02020400000000000000" pitchFamily="18" charset="-122"/>
                </a:rPr>
                <a:t>基于机器学习的方法</a:t>
              </a:r>
              <a:endParaRPr lang="zh-CN" altLang="en-US" sz="2000" dirty="0">
                <a:solidFill>
                  <a:schemeClr val="tx1">
                    <a:lumMod val="85000"/>
                    <a:lumOff val="15000"/>
                  </a:schemeClr>
                </a:solidFill>
                <a:latin typeface="Adobe 楷体 Std R" panose="02020400000000000000" pitchFamily="18" charset="-122"/>
                <a:ea typeface="Adobe 楷体 Std R" panose="02020400000000000000" pitchFamily="18" charset="-122"/>
              </a:endParaRPr>
            </a:p>
            <a:p>
              <a:pPr>
                <a:lnSpc>
                  <a:spcPct val="150000"/>
                </a:lnSpc>
              </a:pPr>
              <a:r>
                <a:rPr lang="zh-CN" altLang="en-US" sz="2000" dirty="0">
                  <a:solidFill>
                    <a:schemeClr val="tx1">
                      <a:lumMod val="85000"/>
                      <a:lumOff val="15000"/>
                    </a:schemeClr>
                  </a:solidFill>
                  <a:latin typeface="Adobe 楷体 Std R" panose="02020400000000000000" pitchFamily="18" charset="-122"/>
                  <a:ea typeface="Adobe 楷体 Std R" panose="02020400000000000000" pitchFamily="18" charset="-122"/>
                </a:rPr>
                <a:t>词典与机器学习混合的方法   </a:t>
              </a:r>
              <a:endParaRPr lang="zh-CN" altLang="en-US" sz="2000" dirty="0">
                <a:solidFill>
                  <a:schemeClr val="tx1">
                    <a:lumMod val="85000"/>
                    <a:lumOff val="15000"/>
                  </a:schemeClr>
                </a:solidFill>
                <a:latin typeface="Adobe 楷体 Std R" panose="02020400000000000000" pitchFamily="18" charset="-122"/>
                <a:ea typeface="Adobe 楷体 Std R" panose="02020400000000000000" pitchFamily="18" charset="-122"/>
              </a:endParaRPr>
            </a:p>
            <a:p>
              <a:pPr>
                <a:lnSpc>
                  <a:spcPct val="150000"/>
                </a:lnSpc>
              </a:pPr>
              <a:r>
                <a:rPr lang="zh-CN" altLang="en-US" sz="2000" dirty="0">
                  <a:solidFill>
                    <a:schemeClr val="tx1">
                      <a:lumMod val="85000"/>
                      <a:lumOff val="15000"/>
                    </a:schemeClr>
                  </a:solidFill>
                  <a:latin typeface="Adobe 楷体 Std R" panose="02020400000000000000" pitchFamily="18" charset="-122"/>
                  <a:ea typeface="Adobe 楷体 Std R" panose="02020400000000000000" pitchFamily="18" charset="-122"/>
                </a:rPr>
                <a:t>基于弱标注信息的方法</a:t>
              </a:r>
              <a:endParaRPr lang="zh-CN" altLang="en-US" sz="2000" dirty="0">
                <a:solidFill>
                  <a:schemeClr val="tx1">
                    <a:lumMod val="85000"/>
                    <a:lumOff val="15000"/>
                  </a:schemeClr>
                </a:solidFill>
                <a:latin typeface="Adobe 楷体 Std R" panose="02020400000000000000" pitchFamily="18" charset="-122"/>
                <a:ea typeface="Adobe 楷体 Std R" panose="02020400000000000000" pitchFamily="18" charset="-122"/>
              </a:endParaRPr>
            </a:p>
            <a:p>
              <a:pPr>
                <a:lnSpc>
                  <a:spcPct val="150000"/>
                </a:lnSpc>
              </a:pPr>
              <a:r>
                <a:rPr lang="zh-CN" altLang="en-US" sz="2000" dirty="0">
                  <a:solidFill>
                    <a:schemeClr val="tx1">
                      <a:lumMod val="85000"/>
                      <a:lumOff val="15000"/>
                    </a:schemeClr>
                  </a:solidFill>
                  <a:latin typeface="Adobe 楷体 Std R" panose="02020400000000000000" pitchFamily="18" charset="-122"/>
                  <a:ea typeface="Adobe 楷体 Std R" panose="02020400000000000000" pitchFamily="18" charset="-122"/>
                </a:rPr>
                <a:t>基于深度学习的方法</a:t>
              </a:r>
              <a:endParaRPr lang="zh-CN" altLang="en-US" sz="2000" dirty="0">
                <a:solidFill>
                  <a:schemeClr val="tx1">
                    <a:lumMod val="85000"/>
                    <a:lumOff val="15000"/>
                  </a:schemeClr>
                </a:solidFill>
                <a:latin typeface="Adobe 楷体 Std R" panose="02020400000000000000" pitchFamily="18" charset="-122"/>
                <a:ea typeface="Adobe 楷体 Std R" panose="02020400000000000000" pitchFamily="18" charset="-122"/>
              </a:endParaRPr>
            </a:p>
            <a:p>
              <a:pPr>
                <a:lnSpc>
                  <a:spcPct val="150000"/>
                </a:lnSpc>
              </a:pPr>
              <a:endParaRPr lang="zh-CN" altLang="en-US" sz="2000" dirty="0">
                <a:solidFill>
                  <a:schemeClr val="tx1">
                    <a:lumMod val="85000"/>
                    <a:lumOff val="15000"/>
                  </a:schemeClr>
                </a:solidFill>
                <a:latin typeface="Adobe 楷体 Std R" panose="02020400000000000000" pitchFamily="18" charset="-122"/>
                <a:ea typeface="Adobe 楷体 Std R" panose="02020400000000000000" pitchFamily="18" charset="-122"/>
              </a:endParaRPr>
            </a:p>
          </p:txBody>
        </p:sp>
        <p:grpSp>
          <p:nvGrpSpPr>
            <p:cNvPr id="7" name="组合 6"/>
            <p:cNvGrpSpPr/>
            <p:nvPr/>
          </p:nvGrpSpPr>
          <p:grpSpPr>
            <a:xfrm>
              <a:off x="5740400" y="2277808"/>
              <a:ext cx="2318044" cy="2967292"/>
              <a:chOff x="2077129" y="1952823"/>
              <a:chExt cx="1407256" cy="1368000"/>
            </a:xfrm>
          </p:grpSpPr>
          <p:cxnSp>
            <p:nvCxnSpPr>
              <p:cNvPr id="8" name="直接连接符 7"/>
              <p:cNvCxnSpPr/>
              <p:nvPr/>
            </p:nvCxnSpPr>
            <p:spPr>
              <a:xfrm>
                <a:off x="3484385" y="1952823"/>
                <a:ext cx="0" cy="136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202933" y="1952823"/>
                <a:ext cx="0" cy="136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921482" y="1952823"/>
                <a:ext cx="0" cy="136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640031" y="1952823"/>
                <a:ext cx="0" cy="136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358580" y="1952823"/>
                <a:ext cx="0" cy="136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077129" y="1952823"/>
                <a:ext cx="0" cy="136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940549" y="2277808"/>
              <a:ext cx="1390827" cy="2967292"/>
              <a:chOff x="2640031" y="1952823"/>
              <a:chExt cx="844354" cy="1368000"/>
            </a:xfrm>
          </p:grpSpPr>
          <p:cxnSp>
            <p:nvCxnSpPr>
              <p:cNvPr id="15" name="直接连接符 14"/>
              <p:cNvCxnSpPr/>
              <p:nvPr/>
            </p:nvCxnSpPr>
            <p:spPr>
              <a:xfrm>
                <a:off x="3484385" y="1952823"/>
                <a:ext cx="0" cy="136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202933" y="1952823"/>
                <a:ext cx="0" cy="136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921482" y="1952823"/>
                <a:ext cx="0" cy="136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640031" y="1952823"/>
                <a:ext cx="0" cy="1368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pic>
        <p:nvPicPr>
          <p:cNvPr id="2" name="图片 1"/>
          <p:cNvPicPr>
            <a:picLocks noChangeAspect="1"/>
          </p:cNvPicPr>
          <p:nvPr/>
        </p:nvPicPr>
        <p:blipFill>
          <a:blip r:embed="rId1"/>
          <a:stretch>
            <a:fillRect/>
          </a:stretch>
        </p:blipFill>
        <p:spPr>
          <a:xfrm>
            <a:off x="476250" y="2056765"/>
            <a:ext cx="314325" cy="2599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47060" y="3667443"/>
            <a:ext cx="5974606" cy="3194037"/>
          </a:xfrm>
          <a:prstGeom prst="rect">
            <a:avLst/>
          </a:prstGeom>
        </p:spPr>
      </p:pic>
      <p:grpSp>
        <p:nvGrpSpPr>
          <p:cNvPr id="10" name="组合 9"/>
          <p:cNvGrpSpPr/>
          <p:nvPr/>
        </p:nvGrpSpPr>
        <p:grpSpPr>
          <a:xfrm>
            <a:off x="2309920" y="2883915"/>
            <a:ext cx="1310880" cy="1281531"/>
            <a:chOff x="2898904" y="638212"/>
            <a:chExt cx="1081361" cy="1057151"/>
          </a:xfrm>
        </p:grpSpPr>
        <p:grpSp>
          <p:nvGrpSpPr>
            <p:cNvPr id="11" name="组合 10"/>
            <p:cNvGrpSpPr/>
            <p:nvPr/>
          </p:nvGrpSpPr>
          <p:grpSpPr>
            <a:xfrm>
              <a:off x="2898904" y="638212"/>
              <a:ext cx="1081361" cy="1057151"/>
              <a:chOff x="2069306" y="2739231"/>
              <a:chExt cx="2127250" cy="2079625"/>
            </a:xfrm>
          </p:grpSpPr>
          <p:pic>
            <p:nvPicPr>
              <p:cNvPr id="13" name="图片 12"/>
              <p:cNvPicPr>
                <a:picLocks noChangeAspect="1"/>
              </p:cNvPicPr>
              <p:nvPr/>
            </p:nvPicPr>
            <p:blipFill>
              <a:blip r:embed="rId2" cstate="print">
                <a:clrChange>
                  <a:clrFrom>
                    <a:srgbClr val="FFFFFF"/>
                  </a:clrFrom>
                  <a:clrTo>
                    <a:srgbClr val="FFFFFF">
                      <a:alpha val="0"/>
                    </a:srgbClr>
                  </a:clrTo>
                </a:clrChange>
              </a:blip>
              <a:srcRect/>
              <a:stretch>
                <a:fillRect/>
              </a:stretch>
            </p:blipFill>
            <p:spPr bwMode="auto">
              <a:xfrm>
                <a:off x="2069306" y="2739231"/>
                <a:ext cx="2127250" cy="2079625"/>
              </a:xfrm>
              <a:prstGeom prst="rect">
                <a:avLst/>
              </a:prstGeom>
              <a:noFill/>
              <a:ln w="9525">
                <a:noFill/>
                <a:miter lim="800000"/>
                <a:headEnd/>
                <a:tailEnd/>
              </a:ln>
            </p:spPr>
          </p:pic>
          <p:pic>
            <p:nvPicPr>
              <p:cNvPr id="14" name="图片 33"/>
              <p:cNvPicPr>
                <a:picLocks noChangeAspect="1"/>
              </p:cNvPicPr>
              <p:nvPr/>
            </p:nvPicPr>
            <p:blipFill>
              <a:blip r:embed="rId3">
                <a:clrChange>
                  <a:clrFrom>
                    <a:srgbClr val="FFFFFF"/>
                  </a:clrFrom>
                  <a:clrTo>
                    <a:srgbClr val="FFFFFF">
                      <a:alpha val="0"/>
                    </a:srgbClr>
                  </a:clrTo>
                </a:clrChange>
                <a:lum bright="70000" contrast="-70000"/>
              </a:blip>
              <a:srcRect/>
              <a:stretch>
                <a:fillRect/>
              </a:stretch>
            </p:blipFill>
            <p:spPr bwMode="auto">
              <a:xfrm>
                <a:off x="2526148" y="3160719"/>
                <a:ext cx="1377950" cy="1368425"/>
              </a:xfrm>
              <a:prstGeom prst="rect">
                <a:avLst/>
              </a:prstGeom>
              <a:noFill/>
              <a:ln w="9525">
                <a:noFill/>
                <a:miter lim="800000"/>
                <a:headEnd/>
                <a:tailEnd/>
              </a:ln>
            </p:spPr>
          </p:pic>
        </p:grpSp>
        <p:sp>
          <p:nvSpPr>
            <p:cNvPr id="12" name="矩形 11"/>
            <p:cNvSpPr/>
            <p:nvPr/>
          </p:nvSpPr>
          <p:spPr>
            <a:xfrm>
              <a:off x="3182763" y="1078499"/>
              <a:ext cx="570963" cy="286529"/>
            </a:xfrm>
            <a:prstGeom prst="rect">
              <a:avLst/>
            </a:prstGeom>
          </p:spPr>
          <p:txBody>
            <a:bodyPr wrap="none">
              <a:spAutoFit/>
            </a:bodyPr>
            <a:lstStyle/>
            <a:p>
              <a:pPr>
                <a:lnSpc>
                  <a:spcPts val="2000"/>
                </a:lnSpc>
              </a:pPr>
              <a:r>
                <a:rPr lang="zh-CN" sz="2000" b="1" dirty="0">
                  <a:solidFill>
                    <a:schemeClr val="tx1">
                      <a:lumMod val="85000"/>
                      <a:lumOff val="15000"/>
                    </a:schemeClr>
                  </a:solidFill>
                  <a:latin typeface="华文隶书" panose="02010800040101010101" pitchFamily="2" charset="-122"/>
                  <a:ea typeface="华文隶书" panose="02010800040101010101" pitchFamily="2" charset="-122"/>
                </a:rPr>
                <a:t>词典</a:t>
              </a:r>
              <a:endParaRPr lang="zh-CN" sz="1800" b="1" dirty="0">
                <a:solidFill>
                  <a:schemeClr val="tx1">
                    <a:lumMod val="85000"/>
                    <a:lumOff val="15000"/>
                  </a:schemeClr>
                </a:solidFill>
                <a:latin typeface="华文隶书" panose="02010800040101010101" pitchFamily="2" charset="-122"/>
                <a:ea typeface="华文隶书" panose="02010800040101010101" pitchFamily="2" charset="-122"/>
              </a:endParaRPr>
            </a:p>
          </p:txBody>
        </p:sp>
      </p:grpSp>
      <p:grpSp>
        <p:nvGrpSpPr>
          <p:cNvPr id="19" name="组合 18"/>
          <p:cNvGrpSpPr/>
          <p:nvPr/>
        </p:nvGrpSpPr>
        <p:grpSpPr>
          <a:xfrm>
            <a:off x="3839370" y="1862118"/>
            <a:ext cx="1310880" cy="1281531"/>
            <a:chOff x="3668629" y="2367410"/>
            <a:chExt cx="1310880" cy="1281531"/>
          </a:xfrm>
        </p:grpSpPr>
        <p:grpSp>
          <p:nvGrpSpPr>
            <p:cNvPr id="20" name="组合 19"/>
            <p:cNvGrpSpPr/>
            <p:nvPr/>
          </p:nvGrpSpPr>
          <p:grpSpPr>
            <a:xfrm>
              <a:off x="3668629" y="2367410"/>
              <a:ext cx="1310880" cy="1281531"/>
              <a:chOff x="2069306" y="2739231"/>
              <a:chExt cx="2127250" cy="2079625"/>
            </a:xfrm>
          </p:grpSpPr>
          <p:pic>
            <p:nvPicPr>
              <p:cNvPr id="22" name="图片 21"/>
              <p:cNvPicPr>
                <a:picLocks noChangeAspect="1"/>
              </p:cNvPicPr>
              <p:nvPr/>
            </p:nvPicPr>
            <p:blipFill>
              <a:blip r:embed="rId2" cstate="print">
                <a:clrChange>
                  <a:clrFrom>
                    <a:srgbClr val="FFFFFF"/>
                  </a:clrFrom>
                  <a:clrTo>
                    <a:srgbClr val="FFFFFF">
                      <a:alpha val="0"/>
                    </a:srgbClr>
                  </a:clrTo>
                </a:clrChange>
              </a:blip>
              <a:srcRect/>
              <a:stretch>
                <a:fillRect/>
              </a:stretch>
            </p:blipFill>
            <p:spPr bwMode="auto">
              <a:xfrm>
                <a:off x="2069306" y="2739231"/>
                <a:ext cx="2127250" cy="2079625"/>
              </a:xfrm>
              <a:prstGeom prst="rect">
                <a:avLst/>
              </a:prstGeom>
              <a:noFill/>
              <a:ln w="9525">
                <a:noFill/>
                <a:miter lim="800000"/>
                <a:headEnd/>
                <a:tailEnd/>
              </a:ln>
            </p:spPr>
          </p:pic>
          <p:pic>
            <p:nvPicPr>
              <p:cNvPr id="23" name="图片 33"/>
              <p:cNvPicPr>
                <a:picLocks noChangeAspect="1"/>
              </p:cNvPicPr>
              <p:nvPr/>
            </p:nvPicPr>
            <p:blipFill>
              <a:blip r:embed="rId3">
                <a:clrChange>
                  <a:clrFrom>
                    <a:srgbClr val="FFFFFF"/>
                  </a:clrFrom>
                  <a:clrTo>
                    <a:srgbClr val="FFFFFF">
                      <a:alpha val="0"/>
                    </a:srgbClr>
                  </a:clrTo>
                </a:clrChange>
                <a:lum bright="70000" contrast="-70000"/>
              </a:blip>
              <a:srcRect/>
              <a:stretch>
                <a:fillRect/>
              </a:stretch>
            </p:blipFill>
            <p:spPr bwMode="auto">
              <a:xfrm>
                <a:off x="2526149" y="3160719"/>
                <a:ext cx="1377950" cy="1368425"/>
              </a:xfrm>
              <a:prstGeom prst="rect">
                <a:avLst/>
              </a:prstGeom>
              <a:noFill/>
              <a:ln w="9525">
                <a:noFill/>
                <a:miter lim="800000"/>
                <a:headEnd/>
                <a:tailEnd/>
              </a:ln>
            </p:spPr>
          </p:pic>
        </p:grpSp>
        <p:sp>
          <p:nvSpPr>
            <p:cNvPr id="21" name="矩形 20"/>
            <p:cNvSpPr/>
            <p:nvPr/>
          </p:nvSpPr>
          <p:spPr>
            <a:xfrm>
              <a:off x="4019184" y="2774586"/>
              <a:ext cx="692150" cy="603885"/>
            </a:xfrm>
            <a:prstGeom prst="rect">
              <a:avLst/>
            </a:prstGeom>
          </p:spPr>
          <p:txBody>
            <a:bodyPr wrap="none">
              <a:spAutoFit/>
            </a:bodyPr>
            <a:lstStyle/>
            <a:p>
              <a:pPr>
                <a:lnSpc>
                  <a:spcPts val="2000"/>
                </a:lnSpc>
              </a:pPr>
              <a:r>
                <a:rPr lang="zh-CN" sz="2000" b="1" dirty="0">
                  <a:solidFill>
                    <a:schemeClr val="tx1">
                      <a:lumMod val="85000"/>
                      <a:lumOff val="15000"/>
                    </a:schemeClr>
                  </a:solidFill>
                  <a:latin typeface="华文隶书" panose="02010800040101010101" pitchFamily="2" charset="-122"/>
                  <a:ea typeface="华文隶书" panose="02010800040101010101" pitchFamily="2" charset="-122"/>
                </a:rPr>
                <a:t>机器</a:t>
              </a:r>
              <a:endParaRPr lang="zh-CN" sz="2000" b="1" dirty="0">
                <a:solidFill>
                  <a:schemeClr val="tx1">
                    <a:lumMod val="85000"/>
                    <a:lumOff val="15000"/>
                  </a:schemeClr>
                </a:solidFill>
                <a:latin typeface="华文隶书" panose="02010800040101010101" pitchFamily="2" charset="-122"/>
                <a:ea typeface="华文隶书" panose="02010800040101010101" pitchFamily="2" charset="-122"/>
              </a:endParaRPr>
            </a:p>
            <a:p>
              <a:pPr>
                <a:lnSpc>
                  <a:spcPts val="2000"/>
                </a:lnSpc>
              </a:pPr>
              <a:r>
                <a:rPr lang="zh-CN" sz="2000" b="1" dirty="0">
                  <a:solidFill>
                    <a:schemeClr val="tx1">
                      <a:lumMod val="85000"/>
                      <a:lumOff val="15000"/>
                    </a:schemeClr>
                  </a:solidFill>
                  <a:latin typeface="华文隶书" panose="02010800040101010101" pitchFamily="2" charset="-122"/>
                  <a:ea typeface="华文隶书" panose="02010800040101010101" pitchFamily="2" charset="-122"/>
                </a:rPr>
                <a:t>学习</a:t>
              </a:r>
              <a:endParaRPr lang="zh-CN" sz="2000" b="1" dirty="0">
                <a:solidFill>
                  <a:schemeClr val="tx1">
                    <a:lumMod val="85000"/>
                    <a:lumOff val="15000"/>
                  </a:schemeClr>
                </a:solidFill>
                <a:latin typeface="华文隶书" panose="02010800040101010101" pitchFamily="2" charset="-122"/>
                <a:ea typeface="华文隶书" panose="02010800040101010101" pitchFamily="2" charset="-122"/>
              </a:endParaRPr>
            </a:p>
          </p:txBody>
        </p:sp>
      </p:grpSp>
      <p:grpSp>
        <p:nvGrpSpPr>
          <p:cNvPr id="28" name="组合 27"/>
          <p:cNvGrpSpPr/>
          <p:nvPr/>
        </p:nvGrpSpPr>
        <p:grpSpPr>
          <a:xfrm>
            <a:off x="5580385" y="1388013"/>
            <a:ext cx="1310880" cy="1281531"/>
            <a:chOff x="5341386" y="1693824"/>
            <a:chExt cx="1310880" cy="1281531"/>
          </a:xfrm>
        </p:grpSpPr>
        <p:grpSp>
          <p:nvGrpSpPr>
            <p:cNvPr id="29" name="组合 28"/>
            <p:cNvGrpSpPr/>
            <p:nvPr/>
          </p:nvGrpSpPr>
          <p:grpSpPr>
            <a:xfrm>
              <a:off x="5341386" y="1693824"/>
              <a:ext cx="1310880" cy="1281531"/>
              <a:chOff x="2069306" y="2739231"/>
              <a:chExt cx="2127250" cy="2079625"/>
            </a:xfrm>
          </p:grpSpPr>
          <p:pic>
            <p:nvPicPr>
              <p:cNvPr id="31" name="图片 30"/>
              <p:cNvPicPr>
                <a:picLocks noChangeAspect="1"/>
              </p:cNvPicPr>
              <p:nvPr/>
            </p:nvPicPr>
            <p:blipFill>
              <a:blip r:embed="rId2" cstate="print">
                <a:clrChange>
                  <a:clrFrom>
                    <a:srgbClr val="FFFFFF"/>
                  </a:clrFrom>
                  <a:clrTo>
                    <a:srgbClr val="FFFFFF">
                      <a:alpha val="0"/>
                    </a:srgbClr>
                  </a:clrTo>
                </a:clrChange>
              </a:blip>
              <a:srcRect/>
              <a:stretch>
                <a:fillRect/>
              </a:stretch>
            </p:blipFill>
            <p:spPr bwMode="auto">
              <a:xfrm>
                <a:off x="2069306" y="2739231"/>
                <a:ext cx="2127250" cy="2079625"/>
              </a:xfrm>
              <a:prstGeom prst="rect">
                <a:avLst/>
              </a:prstGeom>
              <a:noFill/>
              <a:ln w="9525">
                <a:noFill/>
                <a:miter lim="800000"/>
                <a:headEnd/>
                <a:tailEnd/>
              </a:ln>
            </p:spPr>
          </p:pic>
          <p:pic>
            <p:nvPicPr>
              <p:cNvPr id="32" name="图片 33"/>
              <p:cNvPicPr>
                <a:picLocks noChangeAspect="1"/>
              </p:cNvPicPr>
              <p:nvPr/>
            </p:nvPicPr>
            <p:blipFill>
              <a:blip r:embed="rId3">
                <a:clrChange>
                  <a:clrFrom>
                    <a:srgbClr val="FFFFFF"/>
                  </a:clrFrom>
                  <a:clrTo>
                    <a:srgbClr val="FFFFFF">
                      <a:alpha val="0"/>
                    </a:srgbClr>
                  </a:clrTo>
                </a:clrChange>
                <a:lum bright="70000" contrast="-70000"/>
              </a:blip>
              <a:srcRect/>
              <a:stretch>
                <a:fillRect/>
              </a:stretch>
            </p:blipFill>
            <p:spPr bwMode="auto">
              <a:xfrm>
                <a:off x="2526149" y="3160719"/>
                <a:ext cx="1377950" cy="1368425"/>
              </a:xfrm>
              <a:prstGeom prst="rect">
                <a:avLst/>
              </a:prstGeom>
              <a:noFill/>
              <a:ln w="9525">
                <a:noFill/>
                <a:miter lim="800000"/>
                <a:headEnd/>
                <a:tailEnd/>
              </a:ln>
            </p:spPr>
          </p:pic>
        </p:grpSp>
        <p:sp>
          <p:nvSpPr>
            <p:cNvPr id="30" name="矩形 29"/>
            <p:cNvSpPr/>
            <p:nvPr/>
          </p:nvSpPr>
          <p:spPr>
            <a:xfrm>
              <a:off x="5616049" y="2110010"/>
              <a:ext cx="946785" cy="603885"/>
            </a:xfrm>
            <a:prstGeom prst="rect">
              <a:avLst/>
            </a:prstGeom>
          </p:spPr>
          <p:txBody>
            <a:bodyPr wrap="none">
              <a:spAutoFit/>
            </a:bodyPr>
            <a:lstStyle/>
            <a:p>
              <a:pPr>
                <a:lnSpc>
                  <a:spcPts val="2000"/>
                </a:lnSpc>
              </a:pPr>
              <a:r>
                <a:rPr lang="zh-CN" sz="2000" b="1" dirty="0">
                  <a:solidFill>
                    <a:schemeClr val="tx1">
                      <a:lumMod val="85000"/>
                      <a:lumOff val="15000"/>
                    </a:schemeClr>
                  </a:solidFill>
                  <a:latin typeface="华文隶书" panose="02010800040101010101" pitchFamily="2" charset="-122"/>
                  <a:ea typeface="华文隶书" panose="02010800040101010101" pitchFamily="2" charset="-122"/>
                </a:rPr>
                <a:t>弱标注</a:t>
              </a:r>
              <a:endParaRPr lang="zh-CN" sz="2000" b="1" dirty="0">
                <a:solidFill>
                  <a:schemeClr val="tx1">
                    <a:lumMod val="85000"/>
                    <a:lumOff val="15000"/>
                  </a:schemeClr>
                </a:solidFill>
                <a:latin typeface="华文隶书" panose="02010800040101010101" pitchFamily="2" charset="-122"/>
                <a:ea typeface="华文隶书" panose="02010800040101010101" pitchFamily="2" charset="-122"/>
              </a:endParaRPr>
            </a:p>
            <a:p>
              <a:pPr>
                <a:lnSpc>
                  <a:spcPts val="2000"/>
                </a:lnSpc>
              </a:pPr>
              <a:r>
                <a:rPr lang="zh-CN" sz="2000" b="1" dirty="0">
                  <a:solidFill>
                    <a:schemeClr val="tx1">
                      <a:lumMod val="85000"/>
                      <a:lumOff val="15000"/>
                    </a:schemeClr>
                  </a:solidFill>
                  <a:latin typeface="华文隶书" panose="02010800040101010101" pitchFamily="2" charset="-122"/>
                  <a:ea typeface="华文隶书" panose="02010800040101010101" pitchFamily="2" charset="-122"/>
                </a:rPr>
                <a:t> 信息</a:t>
              </a:r>
              <a:endParaRPr lang="zh-CN" sz="2000" b="1" dirty="0">
                <a:solidFill>
                  <a:schemeClr val="tx1">
                    <a:lumMod val="85000"/>
                    <a:lumOff val="15000"/>
                  </a:schemeClr>
                </a:solidFill>
                <a:latin typeface="华文隶书" panose="02010800040101010101" pitchFamily="2" charset="-122"/>
                <a:ea typeface="华文隶书" panose="02010800040101010101" pitchFamily="2" charset="-122"/>
              </a:endParaRPr>
            </a:p>
          </p:txBody>
        </p:sp>
      </p:grpSp>
      <p:grpSp>
        <p:nvGrpSpPr>
          <p:cNvPr id="37" name="组合 36"/>
          <p:cNvGrpSpPr/>
          <p:nvPr/>
        </p:nvGrpSpPr>
        <p:grpSpPr>
          <a:xfrm>
            <a:off x="7463394" y="1209483"/>
            <a:ext cx="1310880" cy="1281531"/>
            <a:chOff x="7122831" y="1605504"/>
            <a:chExt cx="1310880" cy="1281531"/>
          </a:xfrm>
        </p:grpSpPr>
        <p:grpSp>
          <p:nvGrpSpPr>
            <p:cNvPr id="38" name="组合 37"/>
            <p:cNvGrpSpPr/>
            <p:nvPr/>
          </p:nvGrpSpPr>
          <p:grpSpPr>
            <a:xfrm>
              <a:off x="7122831" y="1605504"/>
              <a:ext cx="1310880" cy="1281531"/>
              <a:chOff x="2069306" y="2739231"/>
              <a:chExt cx="2127250" cy="2079625"/>
            </a:xfrm>
          </p:grpSpPr>
          <p:pic>
            <p:nvPicPr>
              <p:cNvPr id="40" name="图片 39"/>
              <p:cNvPicPr>
                <a:picLocks noChangeAspect="1"/>
              </p:cNvPicPr>
              <p:nvPr/>
            </p:nvPicPr>
            <p:blipFill>
              <a:blip r:embed="rId2" cstate="print">
                <a:clrChange>
                  <a:clrFrom>
                    <a:srgbClr val="FFFFFF"/>
                  </a:clrFrom>
                  <a:clrTo>
                    <a:srgbClr val="FFFFFF">
                      <a:alpha val="0"/>
                    </a:srgbClr>
                  </a:clrTo>
                </a:clrChange>
              </a:blip>
              <a:srcRect/>
              <a:stretch>
                <a:fillRect/>
              </a:stretch>
            </p:blipFill>
            <p:spPr bwMode="auto">
              <a:xfrm>
                <a:off x="2069306" y="2739231"/>
                <a:ext cx="2127250" cy="2079625"/>
              </a:xfrm>
              <a:prstGeom prst="rect">
                <a:avLst/>
              </a:prstGeom>
              <a:noFill/>
              <a:ln w="9525">
                <a:noFill/>
                <a:miter lim="800000"/>
                <a:headEnd/>
                <a:tailEnd/>
              </a:ln>
            </p:spPr>
          </p:pic>
          <p:pic>
            <p:nvPicPr>
              <p:cNvPr id="41" name="图片 33"/>
              <p:cNvPicPr>
                <a:picLocks noChangeAspect="1"/>
              </p:cNvPicPr>
              <p:nvPr/>
            </p:nvPicPr>
            <p:blipFill>
              <a:blip r:embed="rId3">
                <a:clrChange>
                  <a:clrFrom>
                    <a:srgbClr val="FFFFFF"/>
                  </a:clrFrom>
                  <a:clrTo>
                    <a:srgbClr val="FFFFFF">
                      <a:alpha val="0"/>
                    </a:srgbClr>
                  </a:clrTo>
                </a:clrChange>
                <a:lum bright="70000" contrast="-70000"/>
              </a:blip>
              <a:srcRect/>
              <a:stretch>
                <a:fillRect/>
              </a:stretch>
            </p:blipFill>
            <p:spPr bwMode="auto">
              <a:xfrm>
                <a:off x="2526149" y="3160719"/>
                <a:ext cx="1377950" cy="1368425"/>
              </a:xfrm>
              <a:prstGeom prst="rect">
                <a:avLst/>
              </a:prstGeom>
              <a:noFill/>
              <a:ln w="9525">
                <a:noFill/>
                <a:miter lim="800000"/>
                <a:headEnd/>
                <a:tailEnd/>
              </a:ln>
            </p:spPr>
          </p:pic>
        </p:grpSp>
        <p:sp>
          <p:nvSpPr>
            <p:cNvPr id="39" name="矩形 38"/>
            <p:cNvSpPr/>
            <p:nvPr/>
          </p:nvSpPr>
          <p:spPr>
            <a:xfrm>
              <a:off x="7458146" y="2011047"/>
              <a:ext cx="692150" cy="603885"/>
            </a:xfrm>
            <a:prstGeom prst="rect">
              <a:avLst/>
            </a:prstGeom>
          </p:spPr>
          <p:txBody>
            <a:bodyPr wrap="none">
              <a:spAutoFit/>
            </a:bodyPr>
            <a:lstStyle/>
            <a:p>
              <a:pPr>
                <a:lnSpc>
                  <a:spcPts val="2000"/>
                </a:lnSpc>
              </a:pPr>
              <a:r>
                <a:rPr lang="zh-CN" sz="2000" b="1" dirty="0">
                  <a:solidFill>
                    <a:schemeClr val="tx1">
                      <a:lumMod val="85000"/>
                      <a:lumOff val="15000"/>
                    </a:schemeClr>
                  </a:solidFill>
                  <a:latin typeface="华文隶书" panose="02010800040101010101" pitchFamily="2" charset="-122"/>
                  <a:ea typeface="华文隶书" panose="02010800040101010101" pitchFamily="2" charset="-122"/>
                </a:rPr>
                <a:t>深度</a:t>
              </a:r>
              <a:endParaRPr lang="zh-CN" sz="2000" b="1" dirty="0">
                <a:solidFill>
                  <a:schemeClr val="tx1">
                    <a:lumMod val="85000"/>
                    <a:lumOff val="15000"/>
                  </a:schemeClr>
                </a:solidFill>
                <a:latin typeface="华文隶书" panose="02010800040101010101" pitchFamily="2" charset="-122"/>
                <a:ea typeface="华文隶书" panose="02010800040101010101" pitchFamily="2" charset="-122"/>
              </a:endParaRPr>
            </a:p>
            <a:p>
              <a:pPr>
                <a:lnSpc>
                  <a:spcPts val="2000"/>
                </a:lnSpc>
              </a:pPr>
              <a:r>
                <a:rPr lang="zh-CN" sz="2000" b="1" dirty="0">
                  <a:solidFill>
                    <a:schemeClr val="tx1">
                      <a:lumMod val="85000"/>
                      <a:lumOff val="15000"/>
                    </a:schemeClr>
                  </a:solidFill>
                  <a:latin typeface="华文隶书" panose="02010800040101010101" pitchFamily="2" charset="-122"/>
                  <a:ea typeface="华文隶书" panose="02010800040101010101" pitchFamily="2" charset="-122"/>
                </a:rPr>
                <a:t>学习</a:t>
              </a:r>
              <a:endParaRPr lang="zh-CN" sz="2000" b="1" dirty="0">
                <a:solidFill>
                  <a:schemeClr val="tx1">
                    <a:lumMod val="85000"/>
                    <a:lumOff val="15000"/>
                  </a:schemeClr>
                </a:solidFill>
                <a:latin typeface="华文隶书" panose="02010800040101010101" pitchFamily="2" charset="-122"/>
                <a:ea typeface="华文隶书" panose="02010800040101010101" pitchFamily="2" charset="-122"/>
              </a:endParaRPr>
            </a:p>
          </p:txBody>
        </p:sp>
      </p:grpSp>
      <p:pic>
        <p:nvPicPr>
          <p:cNvPr id="2" name="图片 1"/>
          <p:cNvPicPr>
            <a:picLocks noChangeAspect="1"/>
          </p:cNvPicPr>
          <p:nvPr/>
        </p:nvPicPr>
        <p:blipFill>
          <a:blip r:embed="rId4"/>
          <a:stretch>
            <a:fillRect/>
          </a:stretch>
        </p:blipFill>
        <p:spPr>
          <a:xfrm>
            <a:off x="489585" y="2082800"/>
            <a:ext cx="314325" cy="2691765"/>
          </a:xfrm>
          <a:prstGeom prst="rect">
            <a:avLst/>
          </a:prstGeom>
        </p:spPr>
      </p:pic>
      <p:sp>
        <p:nvSpPr>
          <p:cNvPr id="4" name="文本框 3"/>
          <p:cNvSpPr txBox="1"/>
          <p:nvPr/>
        </p:nvSpPr>
        <p:spPr>
          <a:xfrm>
            <a:off x="2268220" y="4563745"/>
            <a:ext cx="1395095" cy="583565"/>
          </a:xfrm>
          <a:prstGeom prst="rect">
            <a:avLst/>
          </a:prstGeom>
          <a:noFill/>
        </p:spPr>
        <p:txBody>
          <a:bodyPr wrap="square" rtlCol="0">
            <a:spAutoFit/>
          </a:bodyPr>
          <a:p>
            <a:r>
              <a:rPr lang="zh-CN" altLang="en-US" sz="1600" dirty="0">
                <a:latin typeface="楷体" panose="02010609060101010101" charset="-122"/>
                <a:ea typeface="楷体" panose="02010609060101010101" charset="-122"/>
                <a:cs typeface="楷体" panose="02010609060101010101" charset="-122"/>
                <a:sym typeface="+mn-ea"/>
              </a:rPr>
              <a:t>情感词典</a:t>
            </a:r>
            <a:r>
              <a:rPr lang="en-US" altLang="zh-CN" sz="1600" dirty="0">
                <a:latin typeface="楷体" panose="02010609060101010101" charset="-122"/>
                <a:ea typeface="楷体" panose="02010609060101010101" charset="-122"/>
                <a:cs typeface="楷体" panose="02010609060101010101" charset="-122"/>
                <a:sym typeface="+mn-ea"/>
              </a:rPr>
              <a:t>+</a:t>
            </a:r>
            <a:r>
              <a:rPr lang="zh-CN" altLang="en-US" sz="1600" dirty="0">
                <a:latin typeface="楷体" panose="02010609060101010101" charset="-122"/>
                <a:ea typeface="楷体" panose="02010609060101010101" charset="-122"/>
                <a:cs typeface="楷体" panose="02010609060101010101" charset="-122"/>
                <a:sym typeface="+mn-ea"/>
              </a:rPr>
              <a:t>判断规则</a:t>
            </a:r>
            <a:endParaRPr lang="zh-CN" altLang="en-US" sz="1600" dirty="0">
              <a:latin typeface="楷体" panose="02010609060101010101" charset="-122"/>
              <a:ea typeface="楷体" panose="02010609060101010101" charset="-122"/>
              <a:cs typeface="楷体" panose="02010609060101010101" charset="-122"/>
              <a:sym typeface="+mn-ea"/>
            </a:endParaRPr>
          </a:p>
        </p:txBody>
      </p:sp>
      <p:sp>
        <p:nvSpPr>
          <p:cNvPr id="5" name="文本框 4"/>
          <p:cNvSpPr txBox="1"/>
          <p:nvPr/>
        </p:nvSpPr>
        <p:spPr>
          <a:xfrm>
            <a:off x="3819525" y="3408045"/>
            <a:ext cx="1432560" cy="2553335"/>
          </a:xfrm>
          <a:prstGeom prst="rect">
            <a:avLst/>
          </a:prstGeom>
          <a:noFill/>
        </p:spPr>
        <p:txBody>
          <a:bodyPr wrap="square" rtlCol="0">
            <a:spAutoFit/>
          </a:bodyPr>
          <a:p>
            <a:r>
              <a:rPr lang="zh-CN" altLang="en-US" sz="1600">
                <a:latin typeface="楷体" panose="02010609060101010101" charset="-122"/>
                <a:ea typeface="楷体" panose="02010609060101010101" charset="-122"/>
                <a:cs typeface="楷体" panose="02010609060101010101" charset="-122"/>
              </a:rPr>
              <a:t>特征工程：n-gram特征</a:t>
            </a:r>
            <a:r>
              <a:rPr lang="en-US" altLang="zh-CN" sz="1600">
                <a:latin typeface="楷体" panose="02010609060101010101" charset="-122"/>
                <a:ea typeface="楷体" panose="02010609060101010101" charset="-122"/>
                <a:cs typeface="楷体" panose="02010609060101010101" charset="-122"/>
              </a:rPr>
              <a:t>POS</a:t>
            </a:r>
            <a:r>
              <a:rPr lang="zh-CN" altLang="en-US" sz="1600">
                <a:latin typeface="楷体" panose="02010609060101010101" charset="-122"/>
                <a:ea typeface="楷体" panose="02010609060101010101" charset="-122"/>
                <a:cs typeface="楷体" panose="02010609060101010101" charset="-122"/>
              </a:rPr>
              <a:t>特征、句法特征、TF-IDF特征等</a:t>
            </a:r>
            <a:endParaRPr lang="zh-CN" altLang="en-US" sz="1600">
              <a:latin typeface="楷体" panose="02010609060101010101" charset="-122"/>
              <a:ea typeface="楷体" panose="02010609060101010101" charset="-122"/>
              <a:cs typeface="楷体" panose="02010609060101010101" charset="-122"/>
            </a:endParaRPr>
          </a:p>
          <a:p>
            <a:endParaRPr lang="zh-CN" altLang="en-US" sz="1600">
              <a:latin typeface="楷体" panose="02010609060101010101" charset="-122"/>
              <a:ea typeface="楷体" panose="02010609060101010101" charset="-122"/>
              <a:cs typeface="楷体" panose="02010609060101010101" charset="-122"/>
            </a:endParaRPr>
          </a:p>
          <a:p>
            <a:r>
              <a:rPr lang="zh-CN" altLang="en-US" sz="1600">
                <a:latin typeface="楷体" panose="02010609060101010101" charset="-122"/>
                <a:ea typeface="楷体" panose="02010609060101010101" charset="-122"/>
                <a:cs typeface="楷体" panose="02010609060101010101" charset="-122"/>
              </a:rPr>
              <a:t>经典分类模型：如支持向量机、朴素贝叶斯、最大熵模型等</a:t>
            </a:r>
            <a:endParaRPr lang="zh-CN" altLang="en-US" sz="1600">
              <a:latin typeface="楷体" panose="02010609060101010101" charset="-122"/>
              <a:ea typeface="楷体" panose="02010609060101010101" charset="-122"/>
              <a:cs typeface="楷体" panose="02010609060101010101" charset="-122"/>
            </a:endParaRPr>
          </a:p>
        </p:txBody>
      </p:sp>
      <p:sp>
        <p:nvSpPr>
          <p:cNvPr id="6" name="文本框 5"/>
          <p:cNvSpPr txBox="1"/>
          <p:nvPr/>
        </p:nvSpPr>
        <p:spPr>
          <a:xfrm>
            <a:off x="5558790" y="2964815"/>
            <a:ext cx="1539240" cy="1322070"/>
          </a:xfrm>
          <a:prstGeom prst="rect">
            <a:avLst/>
          </a:prstGeom>
          <a:noFill/>
        </p:spPr>
        <p:txBody>
          <a:bodyPr wrap="square" rtlCol="0">
            <a:spAutoFit/>
          </a:bodyPr>
          <a:p>
            <a:r>
              <a:rPr lang="zh-CN" sz="1600" dirty="0">
                <a:latin typeface="楷体" panose="02010609060101010101" charset="-122"/>
                <a:ea typeface="楷体" panose="02010609060101010101" charset="-122"/>
                <a:cs typeface="楷体" panose="02010609060101010101" charset="-122"/>
                <a:sym typeface="+mn-ea"/>
              </a:rPr>
              <a:t>用户产生的有助于训练情感分类器的信息，如评论的评分、表情符号等。</a:t>
            </a:r>
            <a:endParaRPr lang="zh-CN" sz="1600" dirty="0">
              <a:latin typeface="楷体" panose="02010609060101010101" charset="-122"/>
              <a:ea typeface="楷体" panose="02010609060101010101" charset="-122"/>
              <a:cs typeface="楷体" panose="02010609060101010101" charset="-122"/>
              <a:sym typeface="+mn-ea"/>
            </a:endParaRPr>
          </a:p>
        </p:txBody>
      </p:sp>
      <p:sp>
        <p:nvSpPr>
          <p:cNvPr id="7" name="文本框 6"/>
          <p:cNvSpPr txBox="1"/>
          <p:nvPr/>
        </p:nvSpPr>
        <p:spPr>
          <a:xfrm>
            <a:off x="7463155" y="2669540"/>
            <a:ext cx="1602740" cy="2553335"/>
          </a:xfrm>
          <a:prstGeom prst="rect">
            <a:avLst/>
          </a:prstGeom>
          <a:noFill/>
        </p:spPr>
        <p:txBody>
          <a:bodyPr wrap="square" rtlCol="0">
            <a:spAutoFit/>
          </a:bodyPr>
          <a:p>
            <a:r>
              <a:rPr sz="1600">
                <a:latin typeface="楷体" panose="02010609060101010101" charset="-122"/>
                <a:ea typeface="楷体" panose="02010609060101010101" charset="-122"/>
                <a:cs typeface="楷体" panose="02010609060101010101" charset="-122"/>
              </a:rPr>
              <a:t>从海量评论语料中学习出语义词向量</a:t>
            </a:r>
            <a:r>
              <a:rPr lang="en-US" sz="1600">
                <a:latin typeface="楷体" panose="02010609060101010101" charset="-122"/>
                <a:ea typeface="楷体" panose="02010609060101010101" charset="-122"/>
                <a:cs typeface="楷体" panose="02010609060101010101" charset="-122"/>
              </a:rPr>
              <a:t>, </a:t>
            </a:r>
            <a:r>
              <a:rPr lang="zh-CN" altLang="en-US" sz="1600">
                <a:latin typeface="楷体" panose="02010609060101010101" charset="-122"/>
                <a:ea typeface="楷体" panose="02010609060101010101" charset="-122"/>
                <a:cs typeface="楷体" panose="02010609060101010101" charset="-122"/>
              </a:rPr>
              <a:t>如：</a:t>
            </a:r>
            <a:r>
              <a:rPr lang="en-US" sz="1600">
                <a:latin typeface="楷体" panose="02010609060101010101" charset="-122"/>
                <a:ea typeface="楷体" panose="02010609060101010101" charset="-122"/>
                <a:cs typeface="楷体" panose="02010609060101010101" charset="-122"/>
              </a:rPr>
              <a:t>word2vec</a:t>
            </a:r>
            <a:r>
              <a:rPr lang="zh-CN" altLang="en-US" sz="1600">
                <a:latin typeface="楷体" panose="02010609060101010101" charset="-122"/>
                <a:ea typeface="楷体" panose="02010609060101010101" charset="-122"/>
                <a:cs typeface="楷体" panose="02010609060101010101" charset="-122"/>
              </a:rPr>
              <a:t>等</a:t>
            </a:r>
            <a:endParaRPr sz="1600">
              <a:latin typeface="楷体" panose="02010609060101010101" charset="-122"/>
              <a:ea typeface="楷体" panose="02010609060101010101" charset="-122"/>
              <a:cs typeface="楷体" panose="02010609060101010101" charset="-122"/>
            </a:endParaRPr>
          </a:p>
          <a:p>
            <a:endParaRPr lang="zh-CN" altLang="en-US" sz="1600">
              <a:latin typeface="楷体" panose="02010609060101010101" charset="-122"/>
              <a:ea typeface="楷体" panose="02010609060101010101" charset="-122"/>
              <a:cs typeface="楷体" panose="02010609060101010101" charset="-122"/>
            </a:endParaRPr>
          </a:p>
          <a:p>
            <a:r>
              <a:rPr lang="zh-CN" altLang="en-US" sz="1600">
                <a:latin typeface="楷体" panose="02010609060101010101" charset="-122"/>
                <a:ea typeface="楷体" panose="02010609060101010101" charset="-122"/>
                <a:cs typeface="楷体" panose="02010609060101010101" charset="-122"/>
              </a:rPr>
              <a:t>通过不同的语义合成方法用词向量得到所对应句子或文档的特征表达</a:t>
            </a:r>
            <a:endParaRPr lang="zh-CN" altLang="en-US" sz="160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circle(in)">
                                      <p:cBhvr>
                                        <p:cTn id="11" dur="2000"/>
                                        <p:tgtEl>
                                          <p:spTgt spid="19"/>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circle(in)">
                                      <p:cBhvr>
                                        <p:cTn id="15" dur="2000"/>
                                        <p:tgtEl>
                                          <p:spTgt spid="28"/>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circle(in)">
                                      <p:cBhvr>
                                        <p:cTn id="19"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Documents and Settings\Administrator\桌面\Nipi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flipV="1">
            <a:off x="10993803" y="4810451"/>
            <a:ext cx="594715" cy="80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40"/>
          <p:cNvSpPr>
            <a:spLocks noEditPoints="1"/>
          </p:cNvSpPr>
          <p:nvPr/>
        </p:nvSpPr>
        <p:spPr bwMode="auto">
          <a:xfrm rot="255882">
            <a:off x="2267722" y="1747965"/>
            <a:ext cx="8610388" cy="3432111"/>
          </a:xfrm>
          <a:custGeom>
            <a:avLst/>
            <a:gdLst>
              <a:gd name="T0" fmla="*/ 134 w 427"/>
              <a:gd name="T1" fmla="*/ 83 h 101"/>
              <a:gd name="T2" fmla="*/ 189 w 427"/>
              <a:gd name="T3" fmla="*/ 81 h 101"/>
              <a:gd name="T4" fmla="*/ 212 w 427"/>
              <a:gd name="T5" fmla="*/ 81 h 101"/>
              <a:gd name="T6" fmla="*/ 217 w 427"/>
              <a:gd name="T7" fmla="*/ 77 h 101"/>
              <a:gd name="T8" fmla="*/ 237 w 427"/>
              <a:gd name="T9" fmla="*/ 85 h 101"/>
              <a:gd name="T10" fmla="*/ 250 w 427"/>
              <a:gd name="T11" fmla="*/ 84 h 101"/>
              <a:gd name="T12" fmla="*/ 255 w 427"/>
              <a:gd name="T13" fmla="*/ 60 h 101"/>
              <a:gd name="T14" fmla="*/ 259 w 427"/>
              <a:gd name="T15" fmla="*/ 79 h 101"/>
              <a:gd name="T16" fmla="*/ 270 w 427"/>
              <a:gd name="T17" fmla="*/ 62 h 101"/>
              <a:gd name="T18" fmla="*/ 278 w 427"/>
              <a:gd name="T19" fmla="*/ 1 h 101"/>
              <a:gd name="T20" fmla="*/ 296 w 427"/>
              <a:gd name="T21" fmla="*/ 85 h 101"/>
              <a:gd name="T22" fmla="*/ 312 w 427"/>
              <a:gd name="T23" fmla="*/ 73 h 101"/>
              <a:gd name="T24" fmla="*/ 316 w 427"/>
              <a:gd name="T25" fmla="*/ 85 h 101"/>
              <a:gd name="T26" fmla="*/ 332 w 427"/>
              <a:gd name="T27" fmla="*/ 37 h 101"/>
              <a:gd name="T28" fmla="*/ 367 w 427"/>
              <a:gd name="T29" fmla="*/ 47 h 101"/>
              <a:gd name="T30" fmla="*/ 352 w 427"/>
              <a:gd name="T31" fmla="*/ 11 h 101"/>
              <a:gd name="T32" fmla="*/ 356 w 427"/>
              <a:gd name="T33" fmla="*/ 16 h 101"/>
              <a:gd name="T34" fmla="*/ 370 w 427"/>
              <a:gd name="T35" fmla="*/ 18 h 101"/>
              <a:gd name="T36" fmla="*/ 382 w 427"/>
              <a:gd name="T37" fmla="*/ 24 h 101"/>
              <a:gd name="T38" fmla="*/ 392 w 427"/>
              <a:gd name="T39" fmla="*/ 18 h 101"/>
              <a:gd name="T40" fmla="*/ 411 w 427"/>
              <a:gd name="T41" fmla="*/ 10 h 101"/>
              <a:gd name="T42" fmla="*/ 362 w 427"/>
              <a:gd name="T43" fmla="*/ 52 h 101"/>
              <a:gd name="T44" fmla="*/ 306 w 427"/>
              <a:gd name="T45" fmla="*/ 38 h 101"/>
              <a:gd name="T46" fmla="*/ 335 w 427"/>
              <a:gd name="T47" fmla="*/ 32 h 101"/>
              <a:gd name="T48" fmla="*/ 340 w 427"/>
              <a:gd name="T49" fmla="*/ 30 h 101"/>
              <a:gd name="T50" fmla="*/ 350 w 427"/>
              <a:gd name="T51" fmla="*/ 26 h 101"/>
              <a:gd name="T52" fmla="*/ 351 w 427"/>
              <a:gd name="T53" fmla="*/ 16 h 101"/>
              <a:gd name="T54" fmla="*/ 341 w 427"/>
              <a:gd name="T55" fmla="*/ 11 h 101"/>
              <a:gd name="T56" fmla="*/ 273 w 427"/>
              <a:gd name="T57" fmla="*/ 2 h 101"/>
              <a:gd name="T58" fmla="*/ 186 w 427"/>
              <a:gd name="T59" fmla="*/ 4 h 101"/>
              <a:gd name="T60" fmla="*/ 68 w 427"/>
              <a:gd name="T61" fmla="*/ 14 h 101"/>
              <a:gd name="T62" fmla="*/ 20 w 427"/>
              <a:gd name="T63" fmla="*/ 50 h 101"/>
              <a:gd name="T64" fmla="*/ 84 w 427"/>
              <a:gd name="T65" fmla="*/ 96 h 101"/>
              <a:gd name="T66" fmla="*/ 146 w 427"/>
              <a:gd name="T67" fmla="*/ 80 h 101"/>
              <a:gd name="T68" fmla="*/ 188 w 427"/>
              <a:gd name="T69" fmla="*/ 79 h 101"/>
              <a:gd name="T70" fmla="*/ 218 w 427"/>
              <a:gd name="T71" fmla="*/ 73 h 101"/>
              <a:gd name="T72" fmla="*/ 235 w 427"/>
              <a:gd name="T73" fmla="*/ 64 h 101"/>
              <a:gd name="T74" fmla="*/ 264 w 427"/>
              <a:gd name="T75" fmla="*/ 58 h 101"/>
              <a:gd name="T76" fmla="*/ 276 w 427"/>
              <a:gd name="T77" fmla="*/ 57 h 101"/>
              <a:gd name="T78" fmla="*/ 263 w 427"/>
              <a:gd name="T79" fmla="*/ 52 h 101"/>
              <a:gd name="T80" fmla="*/ 295 w 427"/>
              <a:gd name="T81" fmla="*/ 37 h 101"/>
              <a:gd name="T82" fmla="*/ 333 w 427"/>
              <a:gd name="T83" fmla="*/ 12 h 101"/>
              <a:gd name="T84" fmla="*/ 160 w 427"/>
              <a:gd name="T85" fmla="*/ 80 h 101"/>
              <a:gd name="T86" fmla="*/ 196 w 427"/>
              <a:gd name="T87" fmla="*/ 7 h 101"/>
              <a:gd name="T88" fmla="*/ 288 w 427"/>
              <a:gd name="T89" fmla="*/ 53 h 101"/>
              <a:gd name="T90" fmla="*/ 288 w 427"/>
              <a:gd name="T91" fmla="*/ 21 h 101"/>
              <a:gd name="T92" fmla="*/ 308 w 427"/>
              <a:gd name="T93" fmla="*/ 23 h 101"/>
              <a:gd name="T94" fmla="*/ 278 w 427"/>
              <a:gd name="T95" fmla="*/ 11 h 101"/>
              <a:gd name="T96" fmla="*/ 216 w 427"/>
              <a:gd name="T97" fmla="*/ 71 h 101"/>
              <a:gd name="T98" fmla="*/ 218 w 427"/>
              <a:gd name="T99" fmla="*/ 7 h 101"/>
              <a:gd name="T100" fmla="*/ 237 w 427"/>
              <a:gd name="T101" fmla="*/ 14 h 101"/>
              <a:gd name="T102" fmla="*/ 301 w 427"/>
              <a:gd name="T103" fmla="*/ 18 h 101"/>
              <a:gd name="T104" fmla="*/ 286 w 427"/>
              <a:gd name="T105" fmla="*/ 22 h 101"/>
              <a:gd name="T106" fmla="*/ 323 w 427"/>
              <a:gd name="T107" fmla="*/ 45 h 101"/>
              <a:gd name="T108" fmla="*/ 151 w 427"/>
              <a:gd name="T109" fmla="*/ 87 h 101"/>
              <a:gd name="T110" fmla="*/ 190 w 427"/>
              <a:gd name="T111" fmla="*/ 82 h 101"/>
              <a:gd name="T112" fmla="*/ 189 w 427"/>
              <a:gd name="T113" fmla="*/ 85 h 101"/>
              <a:gd name="T114" fmla="*/ 222 w 427"/>
              <a:gd name="T115" fmla="*/ 83 h 101"/>
              <a:gd name="T116" fmla="*/ 312 w 427"/>
              <a:gd name="T117" fmla="*/ 83 h 101"/>
              <a:gd name="T118" fmla="*/ 332 w 427"/>
              <a:gd name="T119" fmla="*/ 56 h 101"/>
              <a:gd name="T120" fmla="*/ 369 w 427"/>
              <a:gd name="T121" fmla="*/ 12 h 101"/>
              <a:gd name="T122" fmla="*/ 381 w 427"/>
              <a:gd name="T123"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27" h="101">
                <a:moveTo>
                  <a:pt x="10" y="31"/>
                </a:moveTo>
                <a:cubicBezTo>
                  <a:pt x="5" y="32"/>
                  <a:pt x="3" y="36"/>
                  <a:pt x="0" y="39"/>
                </a:cubicBezTo>
                <a:cubicBezTo>
                  <a:pt x="2" y="46"/>
                  <a:pt x="6" y="39"/>
                  <a:pt x="10" y="37"/>
                </a:cubicBezTo>
                <a:cubicBezTo>
                  <a:pt x="12" y="35"/>
                  <a:pt x="13" y="35"/>
                  <a:pt x="15" y="34"/>
                </a:cubicBezTo>
                <a:cubicBezTo>
                  <a:pt x="13" y="34"/>
                  <a:pt x="11" y="34"/>
                  <a:pt x="10" y="31"/>
                </a:cubicBezTo>
                <a:close/>
                <a:moveTo>
                  <a:pt x="22" y="27"/>
                </a:moveTo>
                <a:cubicBezTo>
                  <a:pt x="20" y="27"/>
                  <a:pt x="19" y="27"/>
                  <a:pt x="19" y="28"/>
                </a:cubicBezTo>
                <a:cubicBezTo>
                  <a:pt x="20" y="28"/>
                  <a:pt x="21" y="28"/>
                  <a:pt x="22" y="27"/>
                </a:cubicBezTo>
                <a:close/>
                <a:moveTo>
                  <a:pt x="52" y="100"/>
                </a:moveTo>
                <a:cubicBezTo>
                  <a:pt x="54" y="101"/>
                  <a:pt x="57" y="99"/>
                  <a:pt x="58" y="98"/>
                </a:cubicBezTo>
                <a:cubicBezTo>
                  <a:pt x="56" y="98"/>
                  <a:pt x="52" y="98"/>
                  <a:pt x="52" y="100"/>
                </a:cubicBezTo>
                <a:close/>
                <a:moveTo>
                  <a:pt x="134" y="84"/>
                </a:moveTo>
                <a:cubicBezTo>
                  <a:pt x="135" y="84"/>
                  <a:pt x="136" y="84"/>
                  <a:pt x="137" y="84"/>
                </a:cubicBezTo>
                <a:cubicBezTo>
                  <a:pt x="136" y="83"/>
                  <a:pt x="135" y="83"/>
                  <a:pt x="134" y="83"/>
                </a:cubicBezTo>
                <a:lnTo>
                  <a:pt x="134" y="84"/>
                </a:lnTo>
                <a:close/>
                <a:moveTo>
                  <a:pt x="147" y="85"/>
                </a:moveTo>
                <a:cubicBezTo>
                  <a:pt x="149" y="85"/>
                  <a:pt x="150" y="85"/>
                  <a:pt x="151" y="85"/>
                </a:cubicBezTo>
                <a:cubicBezTo>
                  <a:pt x="150" y="85"/>
                  <a:pt x="148" y="84"/>
                  <a:pt x="147" y="85"/>
                </a:cubicBezTo>
                <a:close/>
                <a:moveTo>
                  <a:pt x="149" y="80"/>
                </a:moveTo>
                <a:cubicBezTo>
                  <a:pt x="148" y="80"/>
                  <a:pt x="148" y="80"/>
                  <a:pt x="147" y="80"/>
                </a:cubicBezTo>
                <a:cubicBezTo>
                  <a:pt x="148" y="81"/>
                  <a:pt x="149" y="81"/>
                  <a:pt x="149" y="80"/>
                </a:cubicBezTo>
                <a:close/>
                <a:moveTo>
                  <a:pt x="183" y="81"/>
                </a:moveTo>
                <a:cubicBezTo>
                  <a:pt x="182" y="81"/>
                  <a:pt x="178" y="81"/>
                  <a:pt x="178" y="82"/>
                </a:cubicBezTo>
                <a:cubicBezTo>
                  <a:pt x="179" y="81"/>
                  <a:pt x="181" y="82"/>
                  <a:pt x="183" y="81"/>
                </a:cubicBezTo>
                <a:close/>
                <a:moveTo>
                  <a:pt x="187" y="81"/>
                </a:moveTo>
                <a:cubicBezTo>
                  <a:pt x="186" y="81"/>
                  <a:pt x="184" y="81"/>
                  <a:pt x="184" y="81"/>
                </a:cubicBezTo>
                <a:cubicBezTo>
                  <a:pt x="185" y="81"/>
                  <a:pt x="186" y="82"/>
                  <a:pt x="187" y="81"/>
                </a:cubicBezTo>
                <a:close/>
                <a:moveTo>
                  <a:pt x="189" y="81"/>
                </a:moveTo>
                <a:cubicBezTo>
                  <a:pt x="189" y="80"/>
                  <a:pt x="187" y="81"/>
                  <a:pt x="187" y="81"/>
                </a:cubicBezTo>
                <a:cubicBezTo>
                  <a:pt x="188" y="81"/>
                  <a:pt x="188" y="81"/>
                  <a:pt x="189" y="81"/>
                </a:cubicBezTo>
                <a:close/>
                <a:moveTo>
                  <a:pt x="202" y="80"/>
                </a:moveTo>
                <a:cubicBezTo>
                  <a:pt x="203" y="81"/>
                  <a:pt x="204" y="81"/>
                  <a:pt x="205" y="80"/>
                </a:cubicBezTo>
                <a:cubicBezTo>
                  <a:pt x="204" y="80"/>
                  <a:pt x="203" y="80"/>
                  <a:pt x="202" y="80"/>
                </a:cubicBezTo>
                <a:close/>
                <a:moveTo>
                  <a:pt x="204" y="81"/>
                </a:moveTo>
                <a:cubicBezTo>
                  <a:pt x="205" y="81"/>
                  <a:pt x="208" y="82"/>
                  <a:pt x="209" y="81"/>
                </a:cubicBezTo>
                <a:cubicBezTo>
                  <a:pt x="207" y="80"/>
                  <a:pt x="206" y="81"/>
                  <a:pt x="204" y="81"/>
                </a:cubicBezTo>
                <a:close/>
                <a:moveTo>
                  <a:pt x="207" y="83"/>
                </a:moveTo>
                <a:cubicBezTo>
                  <a:pt x="208" y="83"/>
                  <a:pt x="208" y="83"/>
                  <a:pt x="208" y="83"/>
                </a:cubicBezTo>
                <a:cubicBezTo>
                  <a:pt x="208" y="82"/>
                  <a:pt x="207" y="82"/>
                  <a:pt x="207" y="83"/>
                </a:cubicBezTo>
                <a:close/>
                <a:moveTo>
                  <a:pt x="212" y="81"/>
                </a:moveTo>
                <a:cubicBezTo>
                  <a:pt x="211" y="80"/>
                  <a:pt x="209" y="80"/>
                  <a:pt x="209" y="81"/>
                </a:cubicBezTo>
                <a:cubicBezTo>
                  <a:pt x="210" y="80"/>
                  <a:pt x="211" y="81"/>
                  <a:pt x="212" y="81"/>
                </a:cubicBezTo>
                <a:close/>
                <a:moveTo>
                  <a:pt x="209" y="82"/>
                </a:moveTo>
                <a:cubicBezTo>
                  <a:pt x="210" y="82"/>
                  <a:pt x="210" y="82"/>
                  <a:pt x="210" y="83"/>
                </a:cubicBezTo>
                <a:cubicBezTo>
                  <a:pt x="211" y="82"/>
                  <a:pt x="213" y="83"/>
                  <a:pt x="215" y="82"/>
                </a:cubicBezTo>
                <a:cubicBezTo>
                  <a:pt x="213" y="82"/>
                  <a:pt x="211" y="81"/>
                  <a:pt x="209" y="82"/>
                </a:cubicBezTo>
                <a:close/>
                <a:moveTo>
                  <a:pt x="212" y="84"/>
                </a:moveTo>
                <a:cubicBezTo>
                  <a:pt x="213" y="84"/>
                  <a:pt x="214" y="85"/>
                  <a:pt x="214" y="83"/>
                </a:cubicBezTo>
                <a:cubicBezTo>
                  <a:pt x="213" y="83"/>
                  <a:pt x="212" y="83"/>
                  <a:pt x="212" y="84"/>
                </a:cubicBezTo>
                <a:close/>
                <a:moveTo>
                  <a:pt x="213" y="77"/>
                </a:moveTo>
                <a:cubicBezTo>
                  <a:pt x="214" y="77"/>
                  <a:pt x="215" y="78"/>
                  <a:pt x="216" y="77"/>
                </a:cubicBezTo>
                <a:cubicBezTo>
                  <a:pt x="215" y="77"/>
                  <a:pt x="213" y="77"/>
                  <a:pt x="213" y="77"/>
                </a:cubicBezTo>
                <a:close/>
                <a:moveTo>
                  <a:pt x="217" y="81"/>
                </a:moveTo>
                <a:cubicBezTo>
                  <a:pt x="217" y="80"/>
                  <a:pt x="218" y="81"/>
                  <a:pt x="218" y="80"/>
                </a:cubicBezTo>
                <a:cubicBezTo>
                  <a:pt x="218" y="81"/>
                  <a:pt x="217" y="80"/>
                  <a:pt x="217" y="81"/>
                </a:cubicBezTo>
                <a:close/>
                <a:moveTo>
                  <a:pt x="217" y="77"/>
                </a:moveTo>
                <a:cubicBezTo>
                  <a:pt x="218" y="77"/>
                  <a:pt x="219" y="77"/>
                  <a:pt x="219" y="77"/>
                </a:cubicBezTo>
                <a:cubicBezTo>
                  <a:pt x="219" y="76"/>
                  <a:pt x="217" y="77"/>
                  <a:pt x="217" y="77"/>
                </a:cubicBezTo>
                <a:close/>
                <a:moveTo>
                  <a:pt x="218" y="74"/>
                </a:moveTo>
                <a:cubicBezTo>
                  <a:pt x="220" y="74"/>
                  <a:pt x="220" y="74"/>
                  <a:pt x="220" y="74"/>
                </a:cubicBezTo>
                <a:cubicBezTo>
                  <a:pt x="220" y="73"/>
                  <a:pt x="218" y="73"/>
                  <a:pt x="218" y="74"/>
                </a:cubicBezTo>
                <a:close/>
                <a:moveTo>
                  <a:pt x="229" y="83"/>
                </a:moveTo>
                <a:cubicBezTo>
                  <a:pt x="230" y="83"/>
                  <a:pt x="232" y="83"/>
                  <a:pt x="232" y="82"/>
                </a:cubicBezTo>
                <a:cubicBezTo>
                  <a:pt x="232" y="83"/>
                  <a:pt x="229" y="82"/>
                  <a:pt x="229" y="83"/>
                </a:cubicBezTo>
                <a:close/>
                <a:moveTo>
                  <a:pt x="232" y="74"/>
                </a:moveTo>
                <a:cubicBezTo>
                  <a:pt x="233" y="74"/>
                  <a:pt x="234" y="75"/>
                  <a:pt x="234" y="74"/>
                </a:cubicBezTo>
                <a:cubicBezTo>
                  <a:pt x="233" y="74"/>
                  <a:pt x="232" y="74"/>
                  <a:pt x="232" y="74"/>
                </a:cubicBezTo>
                <a:close/>
                <a:moveTo>
                  <a:pt x="237" y="85"/>
                </a:moveTo>
                <a:cubicBezTo>
                  <a:pt x="237" y="85"/>
                  <a:pt x="237" y="85"/>
                  <a:pt x="238" y="85"/>
                </a:cubicBezTo>
                <a:cubicBezTo>
                  <a:pt x="237" y="85"/>
                  <a:pt x="237" y="85"/>
                  <a:pt x="237" y="85"/>
                </a:cubicBezTo>
                <a:close/>
                <a:moveTo>
                  <a:pt x="234" y="86"/>
                </a:moveTo>
                <a:cubicBezTo>
                  <a:pt x="235" y="87"/>
                  <a:pt x="237" y="85"/>
                  <a:pt x="237" y="85"/>
                </a:cubicBezTo>
                <a:cubicBezTo>
                  <a:pt x="236" y="85"/>
                  <a:pt x="235" y="85"/>
                  <a:pt x="234" y="85"/>
                </a:cubicBezTo>
                <a:lnTo>
                  <a:pt x="234" y="86"/>
                </a:lnTo>
                <a:close/>
                <a:moveTo>
                  <a:pt x="237" y="83"/>
                </a:moveTo>
                <a:cubicBezTo>
                  <a:pt x="238" y="83"/>
                  <a:pt x="238" y="83"/>
                  <a:pt x="238" y="83"/>
                </a:cubicBezTo>
                <a:cubicBezTo>
                  <a:pt x="238" y="82"/>
                  <a:pt x="237" y="82"/>
                  <a:pt x="237" y="83"/>
                </a:cubicBezTo>
                <a:close/>
                <a:moveTo>
                  <a:pt x="244" y="82"/>
                </a:moveTo>
                <a:cubicBezTo>
                  <a:pt x="243" y="82"/>
                  <a:pt x="240" y="82"/>
                  <a:pt x="239" y="82"/>
                </a:cubicBezTo>
                <a:cubicBezTo>
                  <a:pt x="241" y="82"/>
                  <a:pt x="243" y="83"/>
                  <a:pt x="244" y="82"/>
                </a:cubicBezTo>
                <a:close/>
                <a:moveTo>
                  <a:pt x="241" y="79"/>
                </a:moveTo>
                <a:cubicBezTo>
                  <a:pt x="240" y="79"/>
                  <a:pt x="240" y="79"/>
                  <a:pt x="239" y="79"/>
                </a:cubicBezTo>
                <a:cubicBezTo>
                  <a:pt x="240" y="79"/>
                  <a:pt x="241" y="80"/>
                  <a:pt x="241" y="79"/>
                </a:cubicBezTo>
                <a:close/>
                <a:moveTo>
                  <a:pt x="250" y="84"/>
                </a:moveTo>
                <a:cubicBezTo>
                  <a:pt x="247" y="83"/>
                  <a:pt x="242" y="84"/>
                  <a:pt x="240" y="84"/>
                </a:cubicBezTo>
                <a:cubicBezTo>
                  <a:pt x="243" y="85"/>
                  <a:pt x="246" y="83"/>
                  <a:pt x="247" y="85"/>
                </a:cubicBezTo>
                <a:cubicBezTo>
                  <a:pt x="248" y="84"/>
                  <a:pt x="249" y="84"/>
                  <a:pt x="250" y="84"/>
                </a:cubicBezTo>
                <a:cubicBezTo>
                  <a:pt x="251" y="84"/>
                  <a:pt x="250" y="84"/>
                  <a:pt x="250" y="84"/>
                </a:cubicBezTo>
                <a:close/>
                <a:moveTo>
                  <a:pt x="240" y="85"/>
                </a:moveTo>
                <a:cubicBezTo>
                  <a:pt x="243" y="85"/>
                  <a:pt x="244" y="85"/>
                  <a:pt x="245" y="85"/>
                </a:cubicBezTo>
                <a:cubicBezTo>
                  <a:pt x="244" y="85"/>
                  <a:pt x="241" y="84"/>
                  <a:pt x="240" y="85"/>
                </a:cubicBezTo>
                <a:close/>
                <a:moveTo>
                  <a:pt x="244" y="70"/>
                </a:moveTo>
                <a:cubicBezTo>
                  <a:pt x="244" y="70"/>
                  <a:pt x="242" y="70"/>
                  <a:pt x="242" y="70"/>
                </a:cubicBezTo>
                <a:cubicBezTo>
                  <a:pt x="243" y="70"/>
                  <a:pt x="245" y="71"/>
                  <a:pt x="244" y="70"/>
                </a:cubicBezTo>
                <a:close/>
                <a:moveTo>
                  <a:pt x="248" y="64"/>
                </a:moveTo>
                <a:cubicBezTo>
                  <a:pt x="250" y="64"/>
                  <a:pt x="251" y="65"/>
                  <a:pt x="252" y="64"/>
                </a:cubicBezTo>
                <a:cubicBezTo>
                  <a:pt x="252" y="64"/>
                  <a:pt x="249" y="63"/>
                  <a:pt x="248" y="64"/>
                </a:cubicBezTo>
                <a:close/>
                <a:moveTo>
                  <a:pt x="255" y="60"/>
                </a:moveTo>
                <a:cubicBezTo>
                  <a:pt x="255" y="60"/>
                  <a:pt x="252" y="59"/>
                  <a:pt x="253" y="60"/>
                </a:cubicBezTo>
                <a:cubicBezTo>
                  <a:pt x="254" y="60"/>
                  <a:pt x="259" y="60"/>
                  <a:pt x="255" y="60"/>
                </a:cubicBezTo>
                <a:close/>
                <a:moveTo>
                  <a:pt x="255" y="82"/>
                </a:moveTo>
                <a:cubicBezTo>
                  <a:pt x="256" y="82"/>
                  <a:pt x="257" y="82"/>
                  <a:pt x="257" y="82"/>
                </a:cubicBezTo>
                <a:cubicBezTo>
                  <a:pt x="256" y="82"/>
                  <a:pt x="255" y="81"/>
                  <a:pt x="255" y="82"/>
                </a:cubicBezTo>
                <a:close/>
                <a:moveTo>
                  <a:pt x="257" y="62"/>
                </a:moveTo>
                <a:cubicBezTo>
                  <a:pt x="256" y="62"/>
                  <a:pt x="255" y="61"/>
                  <a:pt x="255" y="62"/>
                </a:cubicBezTo>
                <a:cubicBezTo>
                  <a:pt x="256" y="62"/>
                  <a:pt x="256" y="62"/>
                  <a:pt x="257" y="62"/>
                </a:cubicBezTo>
                <a:close/>
                <a:moveTo>
                  <a:pt x="259" y="82"/>
                </a:moveTo>
                <a:cubicBezTo>
                  <a:pt x="260" y="82"/>
                  <a:pt x="262" y="82"/>
                  <a:pt x="263" y="81"/>
                </a:cubicBezTo>
                <a:cubicBezTo>
                  <a:pt x="262" y="81"/>
                  <a:pt x="260" y="81"/>
                  <a:pt x="259" y="82"/>
                </a:cubicBezTo>
                <a:close/>
                <a:moveTo>
                  <a:pt x="259" y="79"/>
                </a:moveTo>
                <a:cubicBezTo>
                  <a:pt x="260" y="79"/>
                  <a:pt x="261" y="79"/>
                  <a:pt x="263" y="79"/>
                </a:cubicBezTo>
                <a:cubicBezTo>
                  <a:pt x="263" y="78"/>
                  <a:pt x="260" y="78"/>
                  <a:pt x="259" y="79"/>
                </a:cubicBezTo>
                <a:close/>
                <a:moveTo>
                  <a:pt x="260" y="81"/>
                </a:moveTo>
                <a:cubicBezTo>
                  <a:pt x="261" y="81"/>
                  <a:pt x="263" y="81"/>
                  <a:pt x="264" y="80"/>
                </a:cubicBezTo>
                <a:cubicBezTo>
                  <a:pt x="263" y="80"/>
                  <a:pt x="260" y="80"/>
                  <a:pt x="260" y="81"/>
                </a:cubicBezTo>
                <a:close/>
                <a:moveTo>
                  <a:pt x="267" y="82"/>
                </a:moveTo>
                <a:cubicBezTo>
                  <a:pt x="267" y="82"/>
                  <a:pt x="268" y="82"/>
                  <a:pt x="268" y="82"/>
                </a:cubicBezTo>
                <a:cubicBezTo>
                  <a:pt x="268" y="82"/>
                  <a:pt x="268" y="82"/>
                  <a:pt x="268" y="81"/>
                </a:cubicBezTo>
                <a:cubicBezTo>
                  <a:pt x="268" y="81"/>
                  <a:pt x="267" y="82"/>
                  <a:pt x="267" y="82"/>
                </a:cubicBezTo>
                <a:close/>
                <a:moveTo>
                  <a:pt x="267" y="60"/>
                </a:moveTo>
                <a:cubicBezTo>
                  <a:pt x="270" y="60"/>
                  <a:pt x="268" y="59"/>
                  <a:pt x="267" y="60"/>
                </a:cubicBezTo>
                <a:close/>
                <a:moveTo>
                  <a:pt x="267" y="55"/>
                </a:moveTo>
                <a:cubicBezTo>
                  <a:pt x="269" y="55"/>
                  <a:pt x="268" y="54"/>
                  <a:pt x="267" y="55"/>
                </a:cubicBezTo>
                <a:close/>
                <a:moveTo>
                  <a:pt x="270" y="62"/>
                </a:moveTo>
                <a:cubicBezTo>
                  <a:pt x="270" y="62"/>
                  <a:pt x="272" y="62"/>
                  <a:pt x="272" y="62"/>
                </a:cubicBezTo>
                <a:cubicBezTo>
                  <a:pt x="272" y="62"/>
                  <a:pt x="270" y="61"/>
                  <a:pt x="270" y="62"/>
                </a:cubicBezTo>
                <a:close/>
                <a:moveTo>
                  <a:pt x="273" y="63"/>
                </a:moveTo>
                <a:cubicBezTo>
                  <a:pt x="279" y="63"/>
                  <a:pt x="283" y="64"/>
                  <a:pt x="287" y="64"/>
                </a:cubicBezTo>
                <a:cubicBezTo>
                  <a:pt x="283" y="63"/>
                  <a:pt x="277" y="63"/>
                  <a:pt x="273" y="63"/>
                </a:cubicBezTo>
                <a:close/>
                <a:moveTo>
                  <a:pt x="276" y="60"/>
                </a:moveTo>
                <a:cubicBezTo>
                  <a:pt x="277" y="60"/>
                  <a:pt x="278" y="60"/>
                  <a:pt x="278" y="60"/>
                </a:cubicBezTo>
                <a:cubicBezTo>
                  <a:pt x="278" y="59"/>
                  <a:pt x="277" y="59"/>
                  <a:pt x="276" y="60"/>
                </a:cubicBezTo>
                <a:close/>
                <a:moveTo>
                  <a:pt x="277" y="57"/>
                </a:moveTo>
                <a:cubicBezTo>
                  <a:pt x="278" y="57"/>
                  <a:pt x="280" y="57"/>
                  <a:pt x="281" y="57"/>
                </a:cubicBezTo>
                <a:cubicBezTo>
                  <a:pt x="279" y="57"/>
                  <a:pt x="278" y="56"/>
                  <a:pt x="277" y="57"/>
                </a:cubicBezTo>
                <a:close/>
                <a:moveTo>
                  <a:pt x="281" y="62"/>
                </a:moveTo>
                <a:cubicBezTo>
                  <a:pt x="281" y="61"/>
                  <a:pt x="278" y="61"/>
                  <a:pt x="277" y="62"/>
                </a:cubicBezTo>
                <a:cubicBezTo>
                  <a:pt x="279" y="62"/>
                  <a:pt x="280" y="62"/>
                  <a:pt x="281" y="62"/>
                </a:cubicBezTo>
                <a:close/>
                <a:moveTo>
                  <a:pt x="284" y="0"/>
                </a:moveTo>
                <a:cubicBezTo>
                  <a:pt x="282" y="0"/>
                  <a:pt x="280" y="0"/>
                  <a:pt x="278" y="1"/>
                </a:cubicBezTo>
                <a:cubicBezTo>
                  <a:pt x="280" y="1"/>
                  <a:pt x="283" y="1"/>
                  <a:pt x="284" y="0"/>
                </a:cubicBezTo>
                <a:close/>
                <a:moveTo>
                  <a:pt x="279" y="3"/>
                </a:moveTo>
                <a:cubicBezTo>
                  <a:pt x="280" y="3"/>
                  <a:pt x="280" y="3"/>
                  <a:pt x="281" y="3"/>
                </a:cubicBezTo>
                <a:cubicBezTo>
                  <a:pt x="281" y="2"/>
                  <a:pt x="279" y="3"/>
                  <a:pt x="279" y="3"/>
                </a:cubicBezTo>
                <a:close/>
                <a:moveTo>
                  <a:pt x="282" y="82"/>
                </a:moveTo>
                <a:cubicBezTo>
                  <a:pt x="283" y="82"/>
                  <a:pt x="284" y="82"/>
                  <a:pt x="285" y="82"/>
                </a:cubicBezTo>
                <a:cubicBezTo>
                  <a:pt x="284" y="81"/>
                  <a:pt x="283" y="81"/>
                  <a:pt x="282" y="82"/>
                </a:cubicBezTo>
                <a:close/>
                <a:moveTo>
                  <a:pt x="288" y="85"/>
                </a:moveTo>
                <a:cubicBezTo>
                  <a:pt x="288" y="85"/>
                  <a:pt x="288" y="84"/>
                  <a:pt x="287" y="85"/>
                </a:cubicBezTo>
                <a:cubicBezTo>
                  <a:pt x="287" y="85"/>
                  <a:pt x="287" y="86"/>
                  <a:pt x="288" y="86"/>
                </a:cubicBezTo>
                <a:cubicBezTo>
                  <a:pt x="287" y="85"/>
                  <a:pt x="289" y="85"/>
                  <a:pt x="288" y="85"/>
                </a:cubicBezTo>
                <a:close/>
                <a:moveTo>
                  <a:pt x="295" y="83"/>
                </a:moveTo>
                <a:cubicBezTo>
                  <a:pt x="295" y="84"/>
                  <a:pt x="295" y="84"/>
                  <a:pt x="295" y="85"/>
                </a:cubicBezTo>
                <a:cubicBezTo>
                  <a:pt x="296" y="85"/>
                  <a:pt x="296" y="85"/>
                  <a:pt x="296" y="85"/>
                </a:cubicBezTo>
                <a:cubicBezTo>
                  <a:pt x="296" y="83"/>
                  <a:pt x="298" y="84"/>
                  <a:pt x="298" y="83"/>
                </a:cubicBezTo>
                <a:cubicBezTo>
                  <a:pt x="297" y="83"/>
                  <a:pt x="296" y="83"/>
                  <a:pt x="295" y="83"/>
                </a:cubicBezTo>
                <a:close/>
                <a:moveTo>
                  <a:pt x="303" y="9"/>
                </a:moveTo>
                <a:cubicBezTo>
                  <a:pt x="301" y="9"/>
                  <a:pt x="299" y="9"/>
                  <a:pt x="297" y="9"/>
                </a:cubicBezTo>
                <a:cubicBezTo>
                  <a:pt x="299" y="9"/>
                  <a:pt x="302" y="10"/>
                  <a:pt x="303" y="9"/>
                </a:cubicBezTo>
                <a:close/>
                <a:moveTo>
                  <a:pt x="305" y="86"/>
                </a:moveTo>
                <a:cubicBezTo>
                  <a:pt x="306" y="86"/>
                  <a:pt x="307" y="85"/>
                  <a:pt x="307" y="85"/>
                </a:cubicBezTo>
                <a:cubicBezTo>
                  <a:pt x="305" y="85"/>
                  <a:pt x="305" y="85"/>
                  <a:pt x="305" y="85"/>
                </a:cubicBezTo>
                <a:cubicBezTo>
                  <a:pt x="306" y="86"/>
                  <a:pt x="305" y="85"/>
                  <a:pt x="305" y="86"/>
                </a:cubicBezTo>
                <a:close/>
                <a:moveTo>
                  <a:pt x="308" y="79"/>
                </a:moveTo>
                <a:cubicBezTo>
                  <a:pt x="309" y="79"/>
                  <a:pt x="311" y="79"/>
                  <a:pt x="312" y="79"/>
                </a:cubicBezTo>
                <a:cubicBezTo>
                  <a:pt x="310" y="79"/>
                  <a:pt x="309" y="78"/>
                  <a:pt x="308" y="79"/>
                </a:cubicBezTo>
                <a:close/>
                <a:moveTo>
                  <a:pt x="311" y="73"/>
                </a:moveTo>
                <a:cubicBezTo>
                  <a:pt x="311" y="73"/>
                  <a:pt x="312" y="74"/>
                  <a:pt x="312" y="73"/>
                </a:cubicBezTo>
                <a:cubicBezTo>
                  <a:pt x="311" y="73"/>
                  <a:pt x="311" y="73"/>
                  <a:pt x="311" y="73"/>
                </a:cubicBezTo>
                <a:close/>
                <a:moveTo>
                  <a:pt x="345" y="75"/>
                </a:moveTo>
                <a:cubicBezTo>
                  <a:pt x="345" y="75"/>
                  <a:pt x="344" y="74"/>
                  <a:pt x="343" y="74"/>
                </a:cubicBezTo>
                <a:cubicBezTo>
                  <a:pt x="337" y="74"/>
                  <a:pt x="331" y="74"/>
                  <a:pt x="324" y="73"/>
                </a:cubicBezTo>
                <a:cubicBezTo>
                  <a:pt x="320" y="73"/>
                  <a:pt x="316" y="72"/>
                  <a:pt x="313" y="73"/>
                </a:cubicBezTo>
                <a:cubicBezTo>
                  <a:pt x="316" y="75"/>
                  <a:pt x="319" y="73"/>
                  <a:pt x="323" y="74"/>
                </a:cubicBezTo>
                <a:cubicBezTo>
                  <a:pt x="322" y="75"/>
                  <a:pt x="320" y="75"/>
                  <a:pt x="320" y="75"/>
                </a:cubicBezTo>
                <a:cubicBezTo>
                  <a:pt x="327" y="76"/>
                  <a:pt x="329" y="75"/>
                  <a:pt x="337" y="75"/>
                </a:cubicBezTo>
                <a:cubicBezTo>
                  <a:pt x="338" y="75"/>
                  <a:pt x="338" y="76"/>
                  <a:pt x="338" y="76"/>
                </a:cubicBezTo>
                <a:cubicBezTo>
                  <a:pt x="339" y="76"/>
                  <a:pt x="338" y="75"/>
                  <a:pt x="338" y="75"/>
                </a:cubicBezTo>
                <a:cubicBezTo>
                  <a:pt x="342" y="75"/>
                  <a:pt x="350" y="75"/>
                  <a:pt x="355" y="75"/>
                </a:cubicBezTo>
                <a:cubicBezTo>
                  <a:pt x="353" y="75"/>
                  <a:pt x="351" y="75"/>
                  <a:pt x="349" y="75"/>
                </a:cubicBezTo>
                <a:cubicBezTo>
                  <a:pt x="347" y="75"/>
                  <a:pt x="346" y="75"/>
                  <a:pt x="345" y="75"/>
                </a:cubicBezTo>
                <a:close/>
                <a:moveTo>
                  <a:pt x="316" y="85"/>
                </a:moveTo>
                <a:cubicBezTo>
                  <a:pt x="317" y="85"/>
                  <a:pt x="319" y="86"/>
                  <a:pt x="319" y="85"/>
                </a:cubicBezTo>
                <a:cubicBezTo>
                  <a:pt x="318" y="85"/>
                  <a:pt x="316" y="84"/>
                  <a:pt x="316" y="85"/>
                </a:cubicBezTo>
                <a:close/>
                <a:moveTo>
                  <a:pt x="318" y="38"/>
                </a:moveTo>
                <a:cubicBezTo>
                  <a:pt x="320" y="38"/>
                  <a:pt x="322" y="39"/>
                  <a:pt x="324" y="38"/>
                </a:cubicBezTo>
                <a:cubicBezTo>
                  <a:pt x="323" y="38"/>
                  <a:pt x="320" y="37"/>
                  <a:pt x="318" y="38"/>
                </a:cubicBezTo>
                <a:close/>
                <a:moveTo>
                  <a:pt x="321" y="53"/>
                </a:moveTo>
                <a:cubicBezTo>
                  <a:pt x="322" y="53"/>
                  <a:pt x="324" y="53"/>
                  <a:pt x="325" y="53"/>
                </a:cubicBezTo>
                <a:cubicBezTo>
                  <a:pt x="324" y="52"/>
                  <a:pt x="322" y="52"/>
                  <a:pt x="321" y="53"/>
                </a:cubicBezTo>
                <a:close/>
                <a:moveTo>
                  <a:pt x="321" y="37"/>
                </a:moveTo>
                <a:cubicBezTo>
                  <a:pt x="323" y="37"/>
                  <a:pt x="323" y="37"/>
                  <a:pt x="323" y="37"/>
                </a:cubicBezTo>
                <a:cubicBezTo>
                  <a:pt x="323" y="36"/>
                  <a:pt x="321" y="36"/>
                  <a:pt x="321" y="37"/>
                </a:cubicBezTo>
                <a:close/>
                <a:moveTo>
                  <a:pt x="332" y="37"/>
                </a:moveTo>
                <a:cubicBezTo>
                  <a:pt x="330" y="36"/>
                  <a:pt x="327" y="36"/>
                  <a:pt x="324" y="37"/>
                </a:cubicBezTo>
                <a:cubicBezTo>
                  <a:pt x="327" y="37"/>
                  <a:pt x="330" y="37"/>
                  <a:pt x="332" y="37"/>
                </a:cubicBezTo>
                <a:close/>
                <a:moveTo>
                  <a:pt x="328" y="38"/>
                </a:moveTo>
                <a:cubicBezTo>
                  <a:pt x="328" y="38"/>
                  <a:pt x="326" y="38"/>
                  <a:pt x="326" y="38"/>
                </a:cubicBezTo>
                <a:cubicBezTo>
                  <a:pt x="326" y="39"/>
                  <a:pt x="328" y="39"/>
                  <a:pt x="328" y="38"/>
                </a:cubicBezTo>
                <a:close/>
                <a:moveTo>
                  <a:pt x="333" y="68"/>
                </a:moveTo>
                <a:cubicBezTo>
                  <a:pt x="336" y="68"/>
                  <a:pt x="336" y="68"/>
                  <a:pt x="338" y="68"/>
                </a:cubicBezTo>
                <a:cubicBezTo>
                  <a:pt x="338" y="67"/>
                  <a:pt x="334" y="68"/>
                  <a:pt x="333" y="68"/>
                </a:cubicBezTo>
                <a:close/>
                <a:moveTo>
                  <a:pt x="334" y="8"/>
                </a:moveTo>
                <a:cubicBezTo>
                  <a:pt x="334" y="8"/>
                  <a:pt x="333" y="8"/>
                  <a:pt x="333" y="8"/>
                </a:cubicBezTo>
                <a:cubicBezTo>
                  <a:pt x="334" y="8"/>
                  <a:pt x="334" y="9"/>
                  <a:pt x="334" y="8"/>
                </a:cubicBezTo>
                <a:close/>
                <a:moveTo>
                  <a:pt x="334" y="39"/>
                </a:moveTo>
                <a:cubicBezTo>
                  <a:pt x="336" y="39"/>
                  <a:pt x="338" y="39"/>
                  <a:pt x="339" y="39"/>
                </a:cubicBezTo>
                <a:cubicBezTo>
                  <a:pt x="338" y="39"/>
                  <a:pt x="335" y="38"/>
                  <a:pt x="334" y="39"/>
                </a:cubicBezTo>
                <a:close/>
                <a:moveTo>
                  <a:pt x="334" y="46"/>
                </a:moveTo>
                <a:cubicBezTo>
                  <a:pt x="345" y="47"/>
                  <a:pt x="356" y="47"/>
                  <a:pt x="367" y="47"/>
                </a:cubicBezTo>
                <a:cubicBezTo>
                  <a:pt x="356" y="47"/>
                  <a:pt x="345" y="45"/>
                  <a:pt x="334" y="46"/>
                </a:cubicBezTo>
                <a:close/>
                <a:moveTo>
                  <a:pt x="335" y="30"/>
                </a:moveTo>
                <a:cubicBezTo>
                  <a:pt x="336" y="30"/>
                  <a:pt x="338" y="30"/>
                  <a:pt x="337" y="30"/>
                </a:cubicBezTo>
                <a:cubicBezTo>
                  <a:pt x="337" y="30"/>
                  <a:pt x="335" y="30"/>
                  <a:pt x="335" y="30"/>
                </a:cubicBezTo>
                <a:close/>
                <a:moveTo>
                  <a:pt x="341" y="68"/>
                </a:moveTo>
                <a:cubicBezTo>
                  <a:pt x="340" y="68"/>
                  <a:pt x="339" y="67"/>
                  <a:pt x="338" y="68"/>
                </a:cubicBezTo>
                <a:cubicBezTo>
                  <a:pt x="339" y="68"/>
                  <a:pt x="341" y="69"/>
                  <a:pt x="341" y="68"/>
                </a:cubicBezTo>
                <a:close/>
                <a:moveTo>
                  <a:pt x="348" y="39"/>
                </a:moveTo>
                <a:cubicBezTo>
                  <a:pt x="345" y="39"/>
                  <a:pt x="342" y="39"/>
                  <a:pt x="340" y="39"/>
                </a:cubicBezTo>
                <a:cubicBezTo>
                  <a:pt x="342" y="39"/>
                  <a:pt x="346" y="40"/>
                  <a:pt x="348" y="39"/>
                </a:cubicBezTo>
                <a:close/>
                <a:moveTo>
                  <a:pt x="343" y="11"/>
                </a:moveTo>
                <a:cubicBezTo>
                  <a:pt x="344" y="11"/>
                  <a:pt x="346" y="11"/>
                  <a:pt x="345" y="11"/>
                </a:cubicBezTo>
                <a:cubicBezTo>
                  <a:pt x="345" y="11"/>
                  <a:pt x="343" y="11"/>
                  <a:pt x="343" y="11"/>
                </a:cubicBezTo>
                <a:close/>
                <a:moveTo>
                  <a:pt x="352" y="11"/>
                </a:moveTo>
                <a:cubicBezTo>
                  <a:pt x="351" y="11"/>
                  <a:pt x="350" y="11"/>
                  <a:pt x="350" y="12"/>
                </a:cubicBezTo>
                <a:cubicBezTo>
                  <a:pt x="351" y="12"/>
                  <a:pt x="352" y="12"/>
                  <a:pt x="352" y="11"/>
                </a:cubicBezTo>
                <a:close/>
                <a:moveTo>
                  <a:pt x="351" y="40"/>
                </a:moveTo>
                <a:cubicBezTo>
                  <a:pt x="353" y="40"/>
                  <a:pt x="355" y="40"/>
                  <a:pt x="352" y="40"/>
                </a:cubicBezTo>
                <a:cubicBezTo>
                  <a:pt x="352" y="40"/>
                  <a:pt x="352" y="39"/>
                  <a:pt x="351" y="40"/>
                </a:cubicBezTo>
                <a:close/>
                <a:moveTo>
                  <a:pt x="353" y="12"/>
                </a:moveTo>
                <a:cubicBezTo>
                  <a:pt x="355" y="12"/>
                  <a:pt x="356" y="13"/>
                  <a:pt x="357" y="12"/>
                </a:cubicBezTo>
                <a:cubicBezTo>
                  <a:pt x="356" y="12"/>
                  <a:pt x="353" y="11"/>
                  <a:pt x="353" y="12"/>
                </a:cubicBezTo>
                <a:cubicBezTo>
                  <a:pt x="353" y="12"/>
                  <a:pt x="353" y="12"/>
                  <a:pt x="353" y="12"/>
                </a:cubicBezTo>
                <a:close/>
                <a:moveTo>
                  <a:pt x="354" y="40"/>
                </a:moveTo>
                <a:cubicBezTo>
                  <a:pt x="355" y="40"/>
                  <a:pt x="357" y="40"/>
                  <a:pt x="357" y="40"/>
                </a:cubicBezTo>
                <a:cubicBezTo>
                  <a:pt x="356" y="40"/>
                  <a:pt x="355" y="39"/>
                  <a:pt x="354" y="40"/>
                </a:cubicBezTo>
                <a:close/>
                <a:moveTo>
                  <a:pt x="361" y="17"/>
                </a:moveTo>
                <a:cubicBezTo>
                  <a:pt x="360" y="16"/>
                  <a:pt x="357" y="15"/>
                  <a:pt x="356" y="16"/>
                </a:cubicBezTo>
                <a:cubicBezTo>
                  <a:pt x="358" y="16"/>
                  <a:pt x="360" y="17"/>
                  <a:pt x="361" y="17"/>
                </a:cubicBezTo>
                <a:close/>
                <a:moveTo>
                  <a:pt x="361" y="28"/>
                </a:moveTo>
                <a:cubicBezTo>
                  <a:pt x="362" y="29"/>
                  <a:pt x="363" y="29"/>
                  <a:pt x="364" y="28"/>
                </a:cubicBezTo>
                <a:cubicBezTo>
                  <a:pt x="363" y="28"/>
                  <a:pt x="361" y="28"/>
                  <a:pt x="361" y="28"/>
                </a:cubicBezTo>
                <a:close/>
                <a:moveTo>
                  <a:pt x="365" y="16"/>
                </a:moveTo>
                <a:cubicBezTo>
                  <a:pt x="366" y="16"/>
                  <a:pt x="367" y="16"/>
                  <a:pt x="368" y="16"/>
                </a:cubicBezTo>
                <a:cubicBezTo>
                  <a:pt x="367" y="15"/>
                  <a:pt x="366" y="14"/>
                  <a:pt x="365" y="14"/>
                </a:cubicBezTo>
                <a:cubicBezTo>
                  <a:pt x="365" y="15"/>
                  <a:pt x="366" y="15"/>
                  <a:pt x="365" y="16"/>
                </a:cubicBezTo>
                <a:close/>
                <a:moveTo>
                  <a:pt x="368" y="53"/>
                </a:moveTo>
                <a:cubicBezTo>
                  <a:pt x="369" y="53"/>
                  <a:pt x="372" y="53"/>
                  <a:pt x="373" y="53"/>
                </a:cubicBezTo>
                <a:cubicBezTo>
                  <a:pt x="371" y="53"/>
                  <a:pt x="369" y="52"/>
                  <a:pt x="368" y="53"/>
                </a:cubicBezTo>
                <a:close/>
                <a:moveTo>
                  <a:pt x="370" y="18"/>
                </a:moveTo>
                <a:cubicBezTo>
                  <a:pt x="369" y="18"/>
                  <a:pt x="368" y="17"/>
                  <a:pt x="368" y="18"/>
                </a:cubicBezTo>
                <a:cubicBezTo>
                  <a:pt x="369" y="18"/>
                  <a:pt x="370" y="18"/>
                  <a:pt x="370" y="18"/>
                </a:cubicBezTo>
                <a:close/>
                <a:moveTo>
                  <a:pt x="373" y="47"/>
                </a:moveTo>
                <a:cubicBezTo>
                  <a:pt x="372" y="48"/>
                  <a:pt x="369" y="47"/>
                  <a:pt x="369" y="48"/>
                </a:cubicBezTo>
                <a:cubicBezTo>
                  <a:pt x="371" y="47"/>
                  <a:pt x="373" y="48"/>
                  <a:pt x="373" y="47"/>
                </a:cubicBezTo>
                <a:close/>
                <a:moveTo>
                  <a:pt x="376" y="32"/>
                </a:moveTo>
                <a:cubicBezTo>
                  <a:pt x="375" y="33"/>
                  <a:pt x="373" y="31"/>
                  <a:pt x="372" y="32"/>
                </a:cubicBezTo>
                <a:cubicBezTo>
                  <a:pt x="374" y="32"/>
                  <a:pt x="376" y="33"/>
                  <a:pt x="376" y="32"/>
                </a:cubicBezTo>
                <a:close/>
                <a:moveTo>
                  <a:pt x="375" y="20"/>
                </a:moveTo>
                <a:cubicBezTo>
                  <a:pt x="375" y="21"/>
                  <a:pt x="377" y="21"/>
                  <a:pt x="378" y="20"/>
                </a:cubicBezTo>
                <a:cubicBezTo>
                  <a:pt x="377" y="20"/>
                  <a:pt x="377" y="20"/>
                  <a:pt x="376" y="20"/>
                </a:cubicBezTo>
                <a:cubicBezTo>
                  <a:pt x="375" y="20"/>
                  <a:pt x="375" y="20"/>
                  <a:pt x="375" y="20"/>
                </a:cubicBezTo>
                <a:close/>
                <a:moveTo>
                  <a:pt x="378" y="32"/>
                </a:moveTo>
                <a:cubicBezTo>
                  <a:pt x="379" y="33"/>
                  <a:pt x="381" y="34"/>
                  <a:pt x="382" y="33"/>
                </a:cubicBezTo>
                <a:cubicBezTo>
                  <a:pt x="381" y="32"/>
                  <a:pt x="379" y="32"/>
                  <a:pt x="378" y="32"/>
                </a:cubicBezTo>
                <a:close/>
                <a:moveTo>
                  <a:pt x="382" y="24"/>
                </a:moveTo>
                <a:cubicBezTo>
                  <a:pt x="381" y="24"/>
                  <a:pt x="380" y="24"/>
                  <a:pt x="379" y="25"/>
                </a:cubicBezTo>
                <a:cubicBezTo>
                  <a:pt x="383" y="25"/>
                  <a:pt x="386" y="24"/>
                  <a:pt x="389" y="24"/>
                </a:cubicBezTo>
                <a:cubicBezTo>
                  <a:pt x="387" y="24"/>
                  <a:pt x="384" y="23"/>
                  <a:pt x="381" y="23"/>
                </a:cubicBezTo>
                <a:cubicBezTo>
                  <a:pt x="381" y="24"/>
                  <a:pt x="382" y="23"/>
                  <a:pt x="382" y="24"/>
                </a:cubicBezTo>
                <a:close/>
                <a:moveTo>
                  <a:pt x="387" y="33"/>
                </a:moveTo>
                <a:cubicBezTo>
                  <a:pt x="387" y="33"/>
                  <a:pt x="388" y="34"/>
                  <a:pt x="389" y="33"/>
                </a:cubicBezTo>
                <a:cubicBezTo>
                  <a:pt x="389" y="33"/>
                  <a:pt x="387" y="32"/>
                  <a:pt x="387" y="33"/>
                </a:cubicBezTo>
                <a:close/>
                <a:moveTo>
                  <a:pt x="387" y="17"/>
                </a:moveTo>
                <a:cubicBezTo>
                  <a:pt x="388" y="18"/>
                  <a:pt x="390" y="18"/>
                  <a:pt x="390" y="17"/>
                </a:cubicBezTo>
                <a:cubicBezTo>
                  <a:pt x="389" y="17"/>
                  <a:pt x="388" y="16"/>
                  <a:pt x="387" y="17"/>
                </a:cubicBezTo>
                <a:close/>
                <a:moveTo>
                  <a:pt x="390" y="18"/>
                </a:moveTo>
                <a:cubicBezTo>
                  <a:pt x="390" y="17"/>
                  <a:pt x="391" y="18"/>
                  <a:pt x="391" y="17"/>
                </a:cubicBezTo>
                <a:cubicBezTo>
                  <a:pt x="391" y="17"/>
                  <a:pt x="390" y="17"/>
                  <a:pt x="390" y="18"/>
                </a:cubicBezTo>
                <a:close/>
                <a:moveTo>
                  <a:pt x="392" y="18"/>
                </a:moveTo>
                <a:cubicBezTo>
                  <a:pt x="392" y="17"/>
                  <a:pt x="393" y="18"/>
                  <a:pt x="393" y="17"/>
                </a:cubicBezTo>
                <a:cubicBezTo>
                  <a:pt x="393" y="17"/>
                  <a:pt x="392" y="17"/>
                  <a:pt x="392" y="18"/>
                </a:cubicBezTo>
                <a:close/>
                <a:moveTo>
                  <a:pt x="395" y="9"/>
                </a:moveTo>
                <a:cubicBezTo>
                  <a:pt x="398" y="9"/>
                  <a:pt x="401" y="10"/>
                  <a:pt x="403" y="10"/>
                </a:cubicBezTo>
                <a:cubicBezTo>
                  <a:pt x="401" y="9"/>
                  <a:pt x="398" y="9"/>
                  <a:pt x="395" y="9"/>
                </a:cubicBezTo>
                <a:close/>
                <a:moveTo>
                  <a:pt x="399" y="21"/>
                </a:moveTo>
                <a:cubicBezTo>
                  <a:pt x="399" y="21"/>
                  <a:pt x="400" y="22"/>
                  <a:pt x="401" y="21"/>
                </a:cubicBezTo>
                <a:cubicBezTo>
                  <a:pt x="400" y="21"/>
                  <a:pt x="399" y="21"/>
                  <a:pt x="399" y="21"/>
                </a:cubicBezTo>
                <a:close/>
                <a:moveTo>
                  <a:pt x="405" y="20"/>
                </a:moveTo>
                <a:cubicBezTo>
                  <a:pt x="407" y="21"/>
                  <a:pt x="408" y="20"/>
                  <a:pt x="409" y="20"/>
                </a:cubicBezTo>
                <a:cubicBezTo>
                  <a:pt x="408" y="20"/>
                  <a:pt x="407" y="19"/>
                  <a:pt x="406" y="19"/>
                </a:cubicBezTo>
                <a:cubicBezTo>
                  <a:pt x="406" y="20"/>
                  <a:pt x="405" y="20"/>
                  <a:pt x="405" y="20"/>
                </a:cubicBezTo>
                <a:close/>
                <a:moveTo>
                  <a:pt x="413" y="10"/>
                </a:moveTo>
                <a:cubicBezTo>
                  <a:pt x="412" y="10"/>
                  <a:pt x="411" y="10"/>
                  <a:pt x="411" y="10"/>
                </a:cubicBezTo>
                <a:cubicBezTo>
                  <a:pt x="411" y="11"/>
                  <a:pt x="412" y="11"/>
                  <a:pt x="413" y="10"/>
                </a:cubicBezTo>
                <a:close/>
                <a:moveTo>
                  <a:pt x="419" y="13"/>
                </a:moveTo>
                <a:cubicBezTo>
                  <a:pt x="417" y="13"/>
                  <a:pt x="414" y="12"/>
                  <a:pt x="412" y="13"/>
                </a:cubicBezTo>
                <a:cubicBezTo>
                  <a:pt x="415" y="13"/>
                  <a:pt x="417" y="14"/>
                  <a:pt x="419" y="13"/>
                </a:cubicBezTo>
                <a:close/>
                <a:moveTo>
                  <a:pt x="285" y="56"/>
                </a:moveTo>
                <a:cubicBezTo>
                  <a:pt x="288" y="55"/>
                  <a:pt x="292" y="57"/>
                  <a:pt x="295" y="55"/>
                </a:cubicBezTo>
                <a:cubicBezTo>
                  <a:pt x="289" y="55"/>
                  <a:pt x="284" y="55"/>
                  <a:pt x="279" y="56"/>
                </a:cubicBezTo>
                <a:cubicBezTo>
                  <a:pt x="280" y="56"/>
                  <a:pt x="282" y="56"/>
                  <a:pt x="283" y="56"/>
                </a:cubicBezTo>
                <a:cubicBezTo>
                  <a:pt x="282" y="57"/>
                  <a:pt x="281" y="56"/>
                  <a:pt x="281" y="57"/>
                </a:cubicBezTo>
                <a:cubicBezTo>
                  <a:pt x="282" y="58"/>
                  <a:pt x="282" y="57"/>
                  <a:pt x="284" y="57"/>
                </a:cubicBezTo>
                <a:cubicBezTo>
                  <a:pt x="287" y="57"/>
                  <a:pt x="296" y="57"/>
                  <a:pt x="299" y="57"/>
                </a:cubicBezTo>
                <a:cubicBezTo>
                  <a:pt x="295" y="56"/>
                  <a:pt x="288" y="57"/>
                  <a:pt x="285" y="56"/>
                </a:cubicBezTo>
                <a:close/>
                <a:moveTo>
                  <a:pt x="363" y="52"/>
                </a:moveTo>
                <a:cubicBezTo>
                  <a:pt x="362" y="52"/>
                  <a:pt x="362" y="52"/>
                  <a:pt x="362" y="52"/>
                </a:cubicBezTo>
                <a:cubicBezTo>
                  <a:pt x="355" y="52"/>
                  <a:pt x="342" y="51"/>
                  <a:pt x="335" y="50"/>
                </a:cubicBezTo>
                <a:cubicBezTo>
                  <a:pt x="334" y="49"/>
                  <a:pt x="332" y="49"/>
                  <a:pt x="331" y="49"/>
                </a:cubicBezTo>
                <a:cubicBezTo>
                  <a:pt x="331" y="49"/>
                  <a:pt x="331" y="49"/>
                  <a:pt x="331" y="49"/>
                </a:cubicBezTo>
                <a:cubicBezTo>
                  <a:pt x="328" y="48"/>
                  <a:pt x="326" y="49"/>
                  <a:pt x="324" y="48"/>
                </a:cubicBezTo>
                <a:cubicBezTo>
                  <a:pt x="325" y="47"/>
                  <a:pt x="327" y="47"/>
                  <a:pt x="326" y="47"/>
                </a:cubicBezTo>
                <a:cubicBezTo>
                  <a:pt x="329" y="47"/>
                  <a:pt x="330" y="45"/>
                  <a:pt x="332" y="47"/>
                </a:cubicBezTo>
                <a:cubicBezTo>
                  <a:pt x="332" y="46"/>
                  <a:pt x="333" y="46"/>
                  <a:pt x="334" y="46"/>
                </a:cubicBezTo>
                <a:cubicBezTo>
                  <a:pt x="332" y="45"/>
                  <a:pt x="331" y="46"/>
                  <a:pt x="330" y="45"/>
                </a:cubicBezTo>
                <a:cubicBezTo>
                  <a:pt x="331" y="45"/>
                  <a:pt x="332" y="45"/>
                  <a:pt x="334" y="45"/>
                </a:cubicBezTo>
                <a:cubicBezTo>
                  <a:pt x="325" y="43"/>
                  <a:pt x="316" y="44"/>
                  <a:pt x="307" y="43"/>
                </a:cubicBezTo>
                <a:cubicBezTo>
                  <a:pt x="306" y="42"/>
                  <a:pt x="305" y="42"/>
                  <a:pt x="304" y="42"/>
                </a:cubicBezTo>
                <a:cubicBezTo>
                  <a:pt x="300" y="41"/>
                  <a:pt x="295" y="42"/>
                  <a:pt x="291" y="41"/>
                </a:cubicBezTo>
                <a:cubicBezTo>
                  <a:pt x="296" y="40"/>
                  <a:pt x="300" y="40"/>
                  <a:pt x="306" y="40"/>
                </a:cubicBezTo>
                <a:cubicBezTo>
                  <a:pt x="306" y="39"/>
                  <a:pt x="306" y="39"/>
                  <a:pt x="306" y="38"/>
                </a:cubicBezTo>
                <a:cubicBezTo>
                  <a:pt x="307" y="39"/>
                  <a:pt x="307" y="39"/>
                  <a:pt x="307" y="39"/>
                </a:cubicBezTo>
                <a:cubicBezTo>
                  <a:pt x="308" y="38"/>
                  <a:pt x="314" y="39"/>
                  <a:pt x="317" y="38"/>
                </a:cubicBezTo>
                <a:cubicBezTo>
                  <a:pt x="313" y="38"/>
                  <a:pt x="307" y="38"/>
                  <a:pt x="304" y="37"/>
                </a:cubicBezTo>
                <a:cubicBezTo>
                  <a:pt x="303" y="37"/>
                  <a:pt x="302" y="37"/>
                  <a:pt x="302" y="37"/>
                </a:cubicBezTo>
                <a:cubicBezTo>
                  <a:pt x="306" y="37"/>
                  <a:pt x="310" y="37"/>
                  <a:pt x="315" y="37"/>
                </a:cubicBezTo>
                <a:cubicBezTo>
                  <a:pt x="315" y="37"/>
                  <a:pt x="314" y="37"/>
                  <a:pt x="314" y="36"/>
                </a:cubicBezTo>
                <a:cubicBezTo>
                  <a:pt x="320" y="35"/>
                  <a:pt x="325" y="36"/>
                  <a:pt x="331" y="35"/>
                </a:cubicBezTo>
                <a:cubicBezTo>
                  <a:pt x="326" y="35"/>
                  <a:pt x="321" y="36"/>
                  <a:pt x="316" y="34"/>
                </a:cubicBezTo>
                <a:cubicBezTo>
                  <a:pt x="316" y="34"/>
                  <a:pt x="314" y="34"/>
                  <a:pt x="313" y="35"/>
                </a:cubicBezTo>
                <a:cubicBezTo>
                  <a:pt x="306" y="34"/>
                  <a:pt x="295" y="34"/>
                  <a:pt x="286" y="33"/>
                </a:cubicBezTo>
                <a:cubicBezTo>
                  <a:pt x="294" y="32"/>
                  <a:pt x="303" y="33"/>
                  <a:pt x="312" y="32"/>
                </a:cubicBezTo>
                <a:cubicBezTo>
                  <a:pt x="313" y="34"/>
                  <a:pt x="319" y="32"/>
                  <a:pt x="322" y="34"/>
                </a:cubicBezTo>
                <a:cubicBezTo>
                  <a:pt x="332" y="33"/>
                  <a:pt x="344" y="33"/>
                  <a:pt x="353" y="34"/>
                </a:cubicBezTo>
                <a:cubicBezTo>
                  <a:pt x="348" y="32"/>
                  <a:pt x="341" y="33"/>
                  <a:pt x="335" y="32"/>
                </a:cubicBezTo>
                <a:cubicBezTo>
                  <a:pt x="325" y="31"/>
                  <a:pt x="312" y="31"/>
                  <a:pt x="304" y="31"/>
                </a:cubicBezTo>
                <a:cubicBezTo>
                  <a:pt x="303" y="31"/>
                  <a:pt x="302" y="31"/>
                  <a:pt x="301" y="30"/>
                </a:cubicBezTo>
                <a:cubicBezTo>
                  <a:pt x="298" y="30"/>
                  <a:pt x="295" y="31"/>
                  <a:pt x="292" y="31"/>
                </a:cubicBezTo>
                <a:cubicBezTo>
                  <a:pt x="289" y="31"/>
                  <a:pt x="287" y="30"/>
                  <a:pt x="284" y="30"/>
                </a:cubicBezTo>
                <a:cubicBezTo>
                  <a:pt x="281" y="29"/>
                  <a:pt x="278" y="31"/>
                  <a:pt x="275" y="29"/>
                </a:cubicBezTo>
                <a:cubicBezTo>
                  <a:pt x="281" y="29"/>
                  <a:pt x="285" y="29"/>
                  <a:pt x="291" y="29"/>
                </a:cubicBezTo>
                <a:cubicBezTo>
                  <a:pt x="293" y="29"/>
                  <a:pt x="296" y="29"/>
                  <a:pt x="297" y="29"/>
                </a:cubicBezTo>
                <a:cubicBezTo>
                  <a:pt x="298" y="29"/>
                  <a:pt x="298" y="30"/>
                  <a:pt x="299" y="30"/>
                </a:cubicBezTo>
                <a:cubicBezTo>
                  <a:pt x="299" y="30"/>
                  <a:pt x="299" y="30"/>
                  <a:pt x="300" y="30"/>
                </a:cubicBezTo>
                <a:cubicBezTo>
                  <a:pt x="301" y="29"/>
                  <a:pt x="302" y="30"/>
                  <a:pt x="303" y="30"/>
                </a:cubicBezTo>
                <a:cubicBezTo>
                  <a:pt x="313" y="30"/>
                  <a:pt x="323" y="30"/>
                  <a:pt x="330" y="30"/>
                </a:cubicBezTo>
                <a:cubicBezTo>
                  <a:pt x="330" y="29"/>
                  <a:pt x="329" y="29"/>
                  <a:pt x="330" y="29"/>
                </a:cubicBezTo>
                <a:cubicBezTo>
                  <a:pt x="333" y="29"/>
                  <a:pt x="338" y="29"/>
                  <a:pt x="341" y="30"/>
                </a:cubicBezTo>
                <a:cubicBezTo>
                  <a:pt x="340" y="30"/>
                  <a:pt x="340" y="30"/>
                  <a:pt x="340" y="30"/>
                </a:cubicBezTo>
                <a:cubicBezTo>
                  <a:pt x="340" y="30"/>
                  <a:pt x="341" y="30"/>
                  <a:pt x="341" y="30"/>
                </a:cubicBezTo>
                <a:cubicBezTo>
                  <a:pt x="343" y="31"/>
                  <a:pt x="343" y="29"/>
                  <a:pt x="345" y="30"/>
                </a:cubicBezTo>
                <a:cubicBezTo>
                  <a:pt x="345" y="31"/>
                  <a:pt x="344" y="30"/>
                  <a:pt x="344" y="31"/>
                </a:cubicBezTo>
                <a:cubicBezTo>
                  <a:pt x="345" y="31"/>
                  <a:pt x="347" y="31"/>
                  <a:pt x="346" y="30"/>
                </a:cubicBezTo>
                <a:cubicBezTo>
                  <a:pt x="347" y="31"/>
                  <a:pt x="347" y="31"/>
                  <a:pt x="348" y="31"/>
                </a:cubicBezTo>
                <a:cubicBezTo>
                  <a:pt x="348" y="30"/>
                  <a:pt x="347" y="31"/>
                  <a:pt x="347" y="30"/>
                </a:cubicBezTo>
                <a:cubicBezTo>
                  <a:pt x="348" y="30"/>
                  <a:pt x="348" y="30"/>
                  <a:pt x="349" y="31"/>
                </a:cubicBezTo>
                <a:cubicBezTo>
                  <a:pt x="351" y="30"/>
                  <a:pt x="359" y="32"/>
                  <a:pt x="362" y="31"/>
                </a:cubicBezTo>
                <a:cubicBezTo>
                  <a:pt x="359" y="30"/>
                  <a:pt x="358" y="30"/>
                  <a:pt x="354" y="30"/>
                </a:cubicBezTo>
                <a:cubicBezTo>
                  <a:pt x="355" y="29"/>
                  <a:pt x="357" y="30"/>
                  <a:pt x="357" y="30"/>
                </a:cubicBezTo>
                <a:cubicBezTo>
                  <a:pt x="347" y="29"/>
                  <a:pt x="335" y="28"/>
                  <a:pt x="324" y="28"/>
                </a:cubicBezTo>
                <a:cubicBezTo>
                  <a:pt x="332" y="27"/>
                  <a:pt x="344" y="28"/>
                  <a:pt x="353" y="28"/>
                </a:cubicBezTo>
                <a:cubicBezTo>
                  <a:pt x="355" y="28"/>
                  <a:pt x="358" y="29"/>
                  <a:pt x="358" y="28"/>
                </a:cubicBezTo>
                <a:cubicBezTo>
                  <a:pt x="356" y="27"/>
                  <a:pt x="352" y="28"/>
                  <a:pt x="350" y="26"/>
                </a:cubicBezTo>
                <a:cubicBezTo>
                  <a:pt x="352" y="26"/>
                  <a:pt x="354" y="27"/>
                  <a:pt x="356" y="26"/>
                </a:cubicBezTo>
                <a:cubicBezTo>
                  <a:pt x="355" y="26"/>
                  <a:pt x="355" y="26"/>
                  <a:pt x="355" y="26"/>
                </a:cubicBezTo>
                <a:cubicBezTo>
                  <a:pt x="361" y="25"/>
                  <a:pt x="367" y="26"/>
                  <a:pt x="372" y="26"/>
                </a:cubicBezTo>
                <a:cubicBezTo>
                  <a:pt x="369" y="24"/>
                  <a:pt x="364" y="25"/>
                  <a:pt x="360" y="24"/>
                </a:cubicBezTo>
                <a:cubicBezTo>
                  <a:pt x="355" y="24"/>
                  <a:pt x="347" y="23"/>
                  <a:pt x="344" y="23"/>
                </a:cubicBezTo>
                <a:cubicBezTo>
                  <a:pt x="349" y="23"/>
                  <a:pt x="351" y="23"/>
                  <a:pt x="356" y="23"/>
                </a:cubicBezTo>
                <a:cubicBezTo>
                  <a:pt x="357" y="23"/>
                  <a:pt x="357" y="22"/>
                  <a:pt x="359" y="22"/>
                </a:cubicBezTo>
                <a:cubicBezTo>
                  <a:pt x="359" y="21"/>
                  <a:pt x="360" y="22"/>
                  <a:pt x="360" y="21"/>
                </a:cubicBezTo>
                <a:cubicBezTo>
                  <a:pt x="355" y="20"/>
                  <a:pt x="349" y="21"/>
                  <a:pt x="346" y="20"/>
                </a:cubicBezTo>
                <a:cubicBezTo>
                  <a:pt x="350" y="19"/>
                  <a:pt x="359" y="21"/>
                  <a:pt x="364" y="20"/>
                </a:cubicBezTo>
                <a:cubicBezTo>
                  <a:pt x="365" y="20"/>
                  <a:pt x="366" y="20"/>
                  <a:pt x="367" y="19"/>
                </a:cubicBezTo>
                <a:cubicBezTo>
                  <a:pt x="362" y="18"/>
                  <a:pt x="358" y="19"/>
                  <a:pt x="355" y="17"/>
                </a:cubicBezTo>
                <a:cubicBezTo>
                  <a:pt x="354" y="17"/>
                  <a:pt x="355" y="18"/>
                  <a:pt x="354" y="18"/>
                </a:cubicBezTo>
                <a:cubicBezTo>
                  <a:pt x="355" y="17"/>
                  <a:pt x="353" y="15"/>
                  <a:pt x="351" y="16"/>
                </a:cubicBezTo>
                <a:cubicBezTo>
                  <a:pt x="351" y="17"/>
                  <a:pt x="352" y="17"/>
                  <a:pt x="352" y="17"/>
                </a:cubicBezTo>
                <a:cubicBezTo>
                  <a:pt x="351" y="18"/>
                  <a:pt x="351" y="16"/>
                  <a:pt x="350" y="16"/>
                </a:cubicBezTo>
                <a:cubicBezTo>
                  <a:pt x="350" y="17"/>
                  <a:pt x="350" y="17"/>
                  <a:pt x="349" y="17"/>
                </a:cubicBezTo>
                <a:cubicBezTo>
                  <a:pt x="348" y="17"/>
                  <a:pt x="350" y="16"/>
                  <a:pt x="349" y="16"/>
                </a:cubicBezTo>
                <a:cubicBezTo>
                  <a:pt x="339" y="17"/>
                  <a:pt x="327" y="15"/>
                  <a:pt x="316" y="14"/>
                </a:cubicBezTo>
                <a:cubicBezTo>
                  <a:pt x="318" y="14"/>
                  <a:pt x="317" y="13"/>
                  <a:pt x="319" y="13"/>
                </a:cubicBezTo>
                <a:cubicBezTo>
                  <a:pt x="321" y="13"/>
                  <a:pt x="323" y="13"/>
                  <a:pt x="324" y="14"/>
                </a:cubicBezTo>
                <a:cubicBezTo>
                  <a:pt x="332" y="13"/>
                  <a:pt x="341" y="15"/>
                  <a:pt x="350" y="14"/>
                </a:cubicBezTo>
                <a:cubicBezTo>
                  <a:pt x="348" y="14"/>
                  <a:pt x="347" y="14"/>
                  <a:pt x="344" y="14"/>
                </a:cubicBezTo>
                <a:cubicBezTo>
                  <a:pt x="344" y="13"/>
                  <a:pt x="345" y="14"/>
                  <a:pt x="345" y="13"/>
                </a:cubicBezTo>
                <a:cubicBezTo>
                  <a:pt x="343" y="14"/>
                  <a:pt x="340" y="13"/>
                  <a:pt x="339" y="13"/>
                </a:cubicBezTo>
                <a:cubicBezTo>
                  <a:pt x="338" y="12"/>
                  <a:pt x="339" y="12"/>
                  <a:pt x="339" y="12"/>
                </a:cubicBezTo>
                <a:cubicBezTo>
                  <a:pt x="340" y="12"/>
                  <a:pt x="340" y="12"/>
                  <a:pt x="341" y="11"/>
                </a:cubicBezTo>
                <a:cubicBezTo>
                  <a:pt x="340" y="11"/>
                  <a:pt x="341" y="11"/>
                  <a:pt x="341" y="11"/>
                </a:cubicBezTo>
                <a:cubicBezTo>
                  <a:pt x="334" y="10"/>
                  <a:pt x="325" y="9"/>
                  <a:pt x="319" y="10"/>
                </a:cubicBezTo>
                <a:cubicBezTo>
                  <a:pt x="321" y="10"/>
                  <a:pt x="323" y="10"/>
                  <a:pt x="324" y="11"/>
                </a:cubicBezTo>
                <a:cubicBezTo>
                  <a:pt x="313" y="11"/>
                  <a:pt x="307" y="12"/>
                  <a:pt x="296" y="10"/>
                </a:cubicBezTo>
                <a:cubicBezTo>
                  <a:pt x="296" y="10"/>
                  <a:pt x="297" y="10"/>
                  <a:pt x="297" y="9"/>
                </a:cubicBezTo>
                <a:cubicBezTo>
                  <a:pt x="289" y="7"/>
                  <a:pt x="281" y="10"/>
                  <a:pt x="274" y="8"/>
                </a:cubicBezTo>
                <a:cubicBezTo>
                  <a:pt x="273" y="8"/>
                  <a:pt x="275" y="9"/>
                  <a:pt x="274" y="9"/>
                </a:cubicBezTo>
                <a:cubicBezTo>
                  <a:pt x="273" y="9"/>
                  <a:pt x="273" y="8"/>
                  <a:pt x="272" y="8"/>
                </a:cubicBezTo>
                <a:cubicBezTo>
                  <a:pt x="272" y="7"/>
                  <a:pt x="273" y="7"/>
                  <a:pt x="274" y="7"/>
                </a:cubicBezTo>
                <a:cubicBezTo>
                  <a:pt x="272" y="7"/>
                  <a:pt x="271" y="7"/>
                  <a:pt x="271" y="6"/>
                </a:cubicBezTo>
                <a:cubicBezTo>
                  <a:pt x="272" y="6"/>
                  <a:pt x="274" y="6"/>
                  <a:pt x="275" y="5"/>
                </a:cubicBezTo>
                <a:cubicBezTo>
                  <a:pt x="273" y="4"/>
                  <a:pt x="271" y="6"/>
                  <a:pt x="271" y="4"/>
                </a:cubicBezTo>
                <a:cubicBezTo>
                  <a:pt x="274" y="4"/>
                  <a:pt x="275" y="3"/>
                  <a:pt x="277" y="3"/>
                </a:cubicBezTo>
                <a:cubicBezTo>
                  <a:pt x="278" y="3"/>
                  <a:pt x="277" y="3"/>
                  <a:pt x="277" y="2"/>
                </a:cubicBezTo>
                <a:cubicBezTo>
                  <a:pt x="276" y="2"/>
                  <a:pt x="274" y="2"/>
                  <a:pt x="273" y="2"/>
                </a:cubicBezTo>
                <a:cubicBezTo>
                  <a:pt x="267" y="1"/>
                  <a:pt x="260" y="3"/>
                  <a:pt x="254" y="1"/>
                </a:cubicBezTo>
                <a:cubicBezTo>
                  <a:pt x="256" y="1"/>
                  <a:pt x="258" y="1"/>
                  <a:pt x="259" y="1"/>
                </a:cubicBezTo>
                <a:cubicBezTo>
                  <a:pt x="260" y="1"/>
                  <a:pt x="262" y="1"/>
                  <a:pt x="261" y="1"/>
                </a:cubicBezTo>
                <a:cubicBezTo>
                  <a:pt x="249" y="0"/>
                  <a:pt x="240" y="1"/>
                  <a:pt x="229" y="1"/>
                </a:cubicBezTo>
                <a:cubicBezTo>
                  <a:pt x="228" y="2"/>
                  <a:pt x="230" y="1"/>
                  <a:pt x="229" y="2"/>
                </a:cubicBezTo>
                <a:cubicBezTo>
                  <a:pt x="228" y="2"/>
                  <a:pt x="224" y="3"/>
                  <a:pt x="223" y="2"/>
                </a:cubicBezTo>
                <a:cubicBezTo>
                  <a:pt x="223" y="1"/>
                  <a:pt x="224" y="2"/>
                  <a:pt x="224" y="1"/>
                </a:cubicBezTo>
                <a:cubicBezTo>
                  <a:pt x="219" y="1"/>
                  <a:pt x="212" y="1"/>
                  <a:pt x="207" y="1"/>
                </a:cubicBezTo>
                <a:cubicBezTo>
                  <a:pt x="207" y="2"/>
                  <a:pt x="207" y="2"/>
                  <a:pt x="207" y="2"/>
                </a:cubicBezTo>
                <a:cubicBezTo>
                  <a:pt x="205" y="2"/>
                  <a:pt x="203" y="2"/>
                  <a:pt x="203" y="3"/>
                </a:cubicBezTo>
                <a:cubicBezTo>
                  <a:pt x="202" y="2"/>
                  <a:pt x="201" y="3"/>
                  <a:pt x="200" y="2"/>
                </a:cubicBezTo>
                <a:cubicBezTo>
                  <a:pt x="199" y="2"/>
                  <a:pt x="200" y="3"/>
                  <a:pt x="199" y="3"/>
                </a:cubicBezTo>
                <a:cubicBezTo>
                  <a:pt x="195" y="3"/>
                  <a:pt x="194" y="4"/>
                  <a:pt x="191" y="3"/>
                </a:cubicBezTo>
                <a:cubicBezTo>
                  <a:pt x="189" y="4"/>
                  <a:pt x="187" y="4"/>
                  <a:pt x="186" y="4"/>
                </a:cubicBezTo>
                <a:cubicBezTo>
                  <a:pt x="186" y="4"/>
                  <a:pt x="186" y="4"/>
                  <a:pt x="186" y="4"/>
                </a:cubicBezTo>
                <a:cubicBezTo>
                  <a:pt x="185" y="4"/>
                  <a:pt x="185" y="4"/>
                  <a:pt x="185" y="3"/>
                </a:cubicBezTo>
                <a:cubicBezTo>
                  <a:pt x="182" y="4"/>
                  <a:pt x="179" y="2"/>
                  <a:pt x="178" y="4"/>
                </a:cubicBezTo>
                <a:cubicBezTo>
                  <a:pt x="174" y="5"/>
                  <a:pt x="171" y="3"/>
                  <a:pt x="168" y="5"/>
                </a:cubicBezTo>
                <a:cubicBezTo>
                  <a:pt x="167" y="5"/>
                  <a:pt x="167" y="4"/>
                  <a:pt x="166" y="4"/>
                </a:cubicBezTo>
                <a:cubicBezTo>
                  <a:pt x="166" y="4"/>
                  <a:pt x="166" y="5"/>
                  <a:pt x="165" y="5"/>
                </a:cubicBezTo>
                <a:cubicBezTo>
                  <a:pt x="162" y="4"/>
                  <a:pt x="156" y="5"/>
                  <a:pt x="153" y="5"/>
                </a:cubicBezTo>
                <a:cubicBezTo>
                  <a:pt x="152" y="5"/>
                  <a:pt x="152" y="5"/>
                  <a:pt x="151" y="5"/>
                </a:cubicBezTo>
                <a:cubicBezTo>
                  <a:pt x="148" y="6"/>
                  <a:pt x="143" y="6"/>
                  <a:pt x="139" y="6"/>
                </a:cubicBezTo>
                <a:cubicBezTo>
                  <a:pt x="128" y="7"/>
                  <a:pt x="116" y="8"/>
                  <a:pt x="105" y="9"/>
                </a:cubicBezTo>
                <a:cubicBezTo>
                  <a:pt x="104" y="9"/>
                  <a:pt x="103" y="9"/>
                  <a:pt x="102" y="10"/>
                </a:cubicBezTo>
                <a:cubicBezTo>
                  <a:pt x="101" y="9"/>
                  <a:pt x="99" y="10"/>
                  <a:pt x="98" y="9"/>
                </a:cubicBezTo>
                <a:cubicBezTo>
                  <a:pt x="96" y="11"/>
                  <a:pt x="94" y="10"/>
                  <a:pt x="92" y="10"/>
                </a:cubicBezTo>
                <a:cubicBezTo>
                  <a:pt x="83" y="11"/>
                  <a:pt x="77" y="13"/>
                  <a:pt x="68" y="14"/>
                </a:cubicBezTo>
                <a:cubicBezTo>
                  <a:pt x="61" y="15"/>
                  <a:pt x="54" y="17"/>
                  <a:pt x="47" y="19"/>
                </a:cubicBezTo>
                <a:cubicBezTo>
                  <a:pt x="46" y="19"/>
                  <a:pt x="45" y="19"/>
                  <a:pt x="44" y="20"/>
                </a:cubicBezTo>
                <a:cubicBezTo>
                  <a:pt x="41" y="20"/>
                  <a:pt x="40" y="21"/>
                  <a:pt x="38" y="22"/>
                </a:cubicBezTo>
                <a:cubicBezTo>
                  <a:pt x="38" y="22"/>
                  <a:pt x="38" y="22"/>
                  <a:pt x="38" y="23"/>
                </a:cubicBezTo>
                <a:cubicBezTo>
                  <a:pt x="37" y="23"/>
                  <a:pt x="37" y="24"/>
                  <a:pt x="36" y="24"/>
                </a:cubicBezTo>
                <a:cubicBezTo>
                  <a:pt x="34" y="24"/>
                  <a:pt x="32" y="22"/>
                  <a:pt x="31" y="24"/>
                </a:cubicBezTo>
                <a:cubicBezTo>
                  <a:pt x="32" y="25"/>
                  <a:pt x="33" y="24"/>
                  <a:pt x="34" y="24"/>
                </a:cubicBezTo>
                <a:cubicBezTo>
                  <a:pt x="33" y="25"/>
                  <a:pt x="32" y="25"/>
                  <a:pt x="32" y="26"/>
                </a:cubicBezTo>
                <a:cubicBezTo>
                  <a:pt x="32" y="26"/>
                  <a:pt x="33" y="27"/>
                  <a:pt x="33" y="28"/>
                </a:cubicBezTo>
                <a:cubicBezTo>
                  <a:pt x="30" y="30"/>
                  <a:pt x="27" y="31"/>
                  <a:pt x="23" y="33"/>
                </a:cubicBezTo>
                <a:cubicBezTo>
                  <a:pt x="21" y="34"/>
                  <a:pt x="20" y="36"/>
                  <a:pt x="17" y="36"/>
                </a:cubicBezTo>
                <a:cubicBezTo>
                  <a:pt x="16" y="36"/>
                  <a:pt x="15" y="35"/>
                  <a:pt x="14" y="36"/>
                </a:cubicBezTo>
                <a:cubicBezTo>
                  <a:pt x="14" y="38"/>
                  <a:pt x="16" y="41"/>
                  <a:pt x="17" y="44"/>
                </a:cubicBezTo>
                <a:cubicBezTo>
                  <a:pt x="18" y="46"/>
                  <a:pt x="19" y="48"/>
                  <a:pt x="20" y="50"/>
                </a:cubicBezTo>
                <a:cubicBezTo>
                  <a:pt x="20" y="52"/>
                  <a:pt x="22" y="53"/>
                  <a:pt x="23" y="55"/>
                </a:cubicBezTo>
                <a:cubicBezTo>
                  <a:pt x="24" y="57"/>
                  <a:pt x="24" y="61"/>
                  <a:pt x="25" y="63"/>
                </a:cubicBezTo>
                <a:cubicBezTo>
                  <a:pt x="26" y="64"/>
                  <a:pt x="28" y="65"/>
                  <a:pt x="28" y="66"/>
                </a:cubicBezTo>
                <a:cubicBezTo>
                  <a:pt x="28" y="69"/>
                  <a:pt x="27" y="70"/>
                  <a:pt x="27" y="72"/>
                </a:cubicBezTo>
                <a:cubicBezTo>
                  <a:pt x="27" y="73"/>
                  <a:pt x="28" y="75"/>
                  <a:pt x="29" y="77"/>
                </a:cubicBezTo>
                <a:cubicBezTo>
                  <a:pt x="32" y="82"/>
                  <a:pt x="36" y="87"/>
                  <a:pt x="42" y="88"/>
                </a:cubicBezTo>
                <a:cubicBezTo>
                  <a:pt x="47" y="89"/>
                  <a:pt x="51" y="86"/>
                  <a:pt x="55" y="86"/>
                </a:cubicBezTo>
                <a:cubicBezTo>
                  <a:pt x="59" y="85"/>
                  <a:pt x="61" y="88"/>
                  <a:pt x="64" y="89"/>
                </a:cubicBezTo>
                <a:cubicBezTo>
                  <a:pt x="65" y="90"/>
                  <a:pt x="67" y="90"/>
                  <a:pt x="67" y="91"/>
                </a:cubicBezTo>
                <a:cubicBezTo>
                  <a:pt x="66" y="92"/>
                  <a:pt x="64" y="92"/>
                  <a:pt x="64" y="93"/>
                </a:cubicBezTo>
                <a:cubicBezTo>
                  <a:pt x="64" y="94"/>
                  <a:pt x="64" y="94"/>
                  <a:pt x="64" y="95"/>
                </a:cubicBezTo>
                <a:cubicBezTo>
                  <a:pt x="63" y="95"/>
                  <a:pt x="62" y="96"/>
                  <a:pt x="61" y="97"/>
                </a:cubicBezTo>
                <a:cubicBezTo>
                  <a:pt x="65" y="99"/>
                  <a:pt x="68" y="97"/>
                  <a:pt x="72" y="96"/>
                </a:cubicBezTo>
                <a:cubicBezTo>
                  <a:pt x="76" y="96"/>
                  <a:pt x="80" y="96"/>
                  <a:pt x="84" y="96"/>
                </a:cubicBezTo>
                <a:cubicBezTo>
                  <a:pt x="104" y="95"/>
                  <a:pt x="123" y="90"/>
                  <a:pt x="142" y="89"/>
                </a:cubicBezTo>
                <a:cubicBezTo>
                  <a:pt x="141" y="89"/>
                  <a:pt x="140" y="89"/>
                  <a:pt x="140" y="88"/>
                </a:cubicBezTo>
                <a:cubicBezTo>
                  <a:pt x="140" y="87"/>
                  <a:pt x="140" y="87"/>
                  <a:pt x="140" y="87"/>
                </a:cubicBezTo>
                <a:cubicBezTo>
                  <a:pt x="136" y="88"/>
                  <a:pt x="134" y="88"/>
                  <a:pt x="132" y="87"/>
                </a:cubicBezTo>
                <a:cubicBezTo>
                  <a:pt x="133" y="86"/>
                  <a:pt x="135" y="87"/>
                  <a:pt x="136" y="86"/>
                </a:cubicBezTo>
                <a:cubicBezTo>
                  <a:pt x="132" y="86"/>
                  <a:pt x="126" y="87"/>
                  <a:pt x="124" y="87"/>
                </a:cubicBezTo>
                <a:cubicBezTo>
                  <a:pt x="125" y="85"/>
                  <a:pt x="129" y="87"/>
                  <a:pt x="130" y="85"/>
                </a:cubicBezTo>
                <a:cubicBezTo>
                  <a:pt x="128" y="85"/>
                  <a:pt x="123" y="87"/>
                  <a:pt x="123" y="85"/>
                </a:cubicBezTo>
                <a:cubicBezTo>
                  <a:pt x="125" y="83"/>
                  <a:pt x="129" y="84"/>
                  <a:pt x="132" y="83"/>
                </a:cubicBezTo>
                <a:cubicBezTo>
                  <a:pt x="133" y="82"/>
                  <a:pt x="132" y="81"/>
                  <a:pt x="132" y="81"/>
                </a:cubicBezTo>
                <a:cubicBezTo>
                  <a:pt x="138" y="80"/>
                  <a:pt x="146" y="79"/>
                  <a:pt x="154" y="79"/>
                </a:cubicBezTo>
                <a:cubicBezTo>
                  <a:pt x="153" y="80"/>
                  <a:pt x="151" y="79"/>
                  <a:pt x="150" y="80"/>
                </a:cubicBezTo>
                <a:cubicBezTo>
                  <a:pt x="150" y="81"/>
                  <a:pt x="151" y="80"/>
                  <a:pt x="152" y="80"/>
                </a:cubicBezTo>
                <a:cubicBezTo>
                  <a:pt x="150" y="81"/>
                  <a:pt x="148" y="81"/>
                  <a:pt x="146" y="80"/>
                </a:cubicBezTo>
                <a:cubicBezTo>
                  <a:pt x="145" y="81"/>
                  <a:pt x="145" y="81"/>
                  <a:pt x="144" y="82"/>
                </a:cubicBezTo>
                <a:cubicBezTo>
                  <a:pt x="147" y="82"/>
                  <a:pt x="151" y="81"/>
                  <a:pt x="152" y="83"/>
                </a:cubicBezTo>
                <a:cubicBezTo>
                  <a:pt x="155" y="83"/>
                  <a:pt x="159" y="84"/>
                  <a:pt x="162" y="83"/>
                </a:cubicBezTo>
                <a:cubicBezTo>
                  <a:pt x="159" y="83"/>
                  <a:pt x="156" y="83"/>
                  <a:pt x="155" y="83"/>
                </a:cubicBezTo>
                <a:cubicBezTo>
                  <a:pt x="155" y="81"/>
                  <a:pt x="159" y="81"/>
                  <a:pt x="161" y="82"/>
                </a:cubicBezTo>
                <a:cubicBezTo>
                  <a:pt x="161" y="81"/>
                  <a:pt x="162" y="81"/>
                  <a:pt x="163" y="81"/>
                </a:cubicBezTo>
                <a:cubicBezTo>
                  <a:pt x="163" y="81"/>
                  <a:pt x="162" y="82"/>
                  <a:pt x="163" y="82"/>
                </a:cubicBezTo>
                <a:cubicBezTo>
                  <a:pt x="164" y="83"/>
                  <a:pt x="165" y="82"/>
                  <a:pt x="167" y="82"/>
                </a:cubicBezTo>
                <a:cubicBezTo>
                  <a:pt x="167" y="82"/>
                  <a:pt x="167" y="81"/>
                  <a:pt x="168" y="81"/>
                </a:cubicBezTo>
                <a:cubicBezTo>
                  <a:pt x="169" y="81"/>
                  <a:pt x="172" y="80"/>
                  <a:pt x="173" y="81"/>
                </a:cubicBezTo>
                <a:cubicBezTo>
                  <a:pt x="172" y="82"/>
                  <a:pt x="171" y="81"/>
                  <a:pt x="170" y="82"/>
                </a:cubicBezTo>
                <a:cubicBezTo>
                  <a:pt x="171" y="83"/>
                  <a:pt x="173" y="81"/>
                  <a:pt x="175" y="82"/>
                </a:cubicBezTo>
                <a:cubicBezTo>
                  <a:pt x="175" y="81"/>
                  <a:pt x="175" y="81"/>
                  <a:pt x="176" y="81"/>
                </a:cubicBezTo>
                <a:cubicBezTo>
                  <a:pt x="180" y="80"/>
                  <a:pt x="186" y="80"/>
                  <a:pt x="188" y="79"/>
                </a:cubicBezTo>
                <a:cubicBezTo>
                  <a:pt x="188" y="79"/>
                  <a:pt x="187" y="79"/>
                  <a:pt x="187" y="79"/>
                </a:cubicBezTo>
                <a:cubicBezTo>
                  <a:pt x="189" y="79"/>
                  <a:pt x="191" y="78"/>
                  <a:pt x="192" y="79"/>
                </a:cubicBezTo>
                <a:cubicBezTo>
                  <a:pt x="192" y="79"/>
                  <a:pt x="192" y="78"/>
                  <a:pt x="192" y="78"/>
                </a:cubicBezTo>
                <a:cubicBezTo>
                  <a:pt x="193" y="79"/>
                  <a:pt x="193" y="78"/>
                  <a:pt x="193" y="79"/>
                </a:cubicBezTo>
                <a:cubicBezTo>
                  <a:pt x="194" y="80"/>
                  <a:pt x="193" y="80"/>
                  <a:pt x="193" y="80"/>
                </a:cubicBezTo>
                <a:cubicBezTo>
                  <a:pt x="196" y="81"/>
                  <a:pt x="200" y="80"/>
                  <a:pt x="202" y="80"/>
                </a:cubicBezTo>
                <a:cubicBezTo>
                  <a:pt x="201" y="80"/>
                  <a:pt x="201" y="80"/>
                  <a:pt x="201" y="79"/>
                </a:cubicBezTo>
                <a:cubicBezTo>
                  <a:pt x="204" y="78"/>
                  <a:pt x="207" y="79"/>
                  <a:pt x="210" y="78"/>
                </a:cubicBezTo>
                <a:cubicBezTo>
                  <a:pt x="208" y="78"/>
                  <a:pt x="208" y="78"/>
                  <a:pt x="207" y="77"/>
                </a:cubicBezTo>
                <a:cubicBezTo>
                  <a:pt x="209" y="77"/>
                  <a:pt x="212" y="77"/>
                  <a:pt x="214" y="76"/>
                </a:cubicBezTo>
                <a:cubicBezTo>
                  <a:pt x="212" y="76"/>
                  <a:pt x="210" y="77"/>
                  <a:pt x="209" y="76"/>
                </a:cubicBezTo>
                <a:cubicBezTo>
                  <a:pt x="216" y="75"/>
                  <a:pt x="224" y="75"/>
                  <a:pt x="231" y="74"/>
                </a:cubicBezTo>
                <a:cubicBezTo>
                  <a:pt x="226" y="74"/>
                  <a:pt x="222" y="74"/>
                  <a:pt x="218" y="74"/>
                </a:cubicBezTo>
                <a:cubicBezTo>
                  <a:pt x="218" y="74"/>
                  <a:pt x="218" y="74"/>
                  <a:pt x="218" y="73"/>
                </a:cubicBezTo>
                <a:cubicBezTo>
                  <a:pt x="217" y="73"/>
                  <a:pt x="216" y="74"/>
                  <a:pt x="216" y="73"/>
                </a:cubicBezTo>
                <a:cubicBezTo>
                  <a:pt x="220" y="72"/>
                  <a:pt x="226" y="73"/>
                  <a:pt x="232" y="71"/>
                </a:cubicBezTo>
                <a:cubicBezTo>
                  <a:pt x="231" y="71"/>
                  <a:pt x="231" y="72"/>
                  <a:pt x="230" y="71"/>
                </a:cubicBezTo>
                <a:cubicBezTo>
                  <a:pt x="231" y="70"/>
                  <a:pt x="232" y="70"/>
                  <a:pt x="233" y="71"/>
                </a:cubicBezTo>
                <a:cubicBezTo>
                  <a:pt x="233" y="69"/>
                  <a:pt x="231" y="71"/>
                  <a:pt x="231" y="70"/>
                </a:cubicBezTo>
                <a:cubicBezTo>
                  <a:pt x="233" y="68"/>
                  <a:pt x="236" y="69"/>
                  <a:pt x="238" y="69"/>
                </a:cubicBezTo>
                <a:cubicBezTo>
                  <a:pt x="239" y="69"/>
                  <a:pt x="240" y="68"/>
                  <a:pt x="241" y="68"/>
                </a:cubicBezTo>
                <a:cubicBezTo>
                  <a:pt x="246" y="67"/>
                  <a:pt x="252" y="68"/>
                  <a:pt x="257" y="67"/>
                </a:cubicBezTo>
                <a:cubicBezTo>
                  <a:pt x="253" y="67"/>
                  <a:pt x="249" y="66"/>
                  <a:pt x="247" y="67"/>
                </a:cubicBezTo>
                <a:cubicBezTo>
                  <a:pt x="247" y="66"/>
                  <a:pt x="244" y="66"/>
                  <a:pt x="243" y="67"/>
                </a:cubicBezTo>
                <a:cubicBezTo>
                  <a:pt x="242" y="67"/>
                  <a:pt x="243" y="66"/>
                  <a:pt x="242" y="66"/>
                </a:cubicBezTo>
                <a:cubicBezTo>
                  <a:pt x="239" y="66"/>
                  <a:pt x="236" y="66"/>
                  <a:pt x="233" y="66"/>
                </a:cubicBezTo>
                <a:cubicBezTo>
                  <a:pt x="231" y="66"/>
                  <a:pt x="230" y="67"/>
                  <a:pt x="229" y="66"/>
                </a:cubicBezTo>
                <a:cubicBezTo>
                  <a:pt x="232" y="66"/>
                  <a:pt x="233" y="65"/>
                  <a:pt x="235" y="64"/>
                </a:cubicBezTo>
                <a:cubicBezTo>
                  <a:pt x="236" y="65"/>
                  <a:pt x="235" y="65"/>
                  <a:pt x="236" y="65"/>
                </a:cubicBezTo>
                <a:cubicBezTo>
                  <a:pt x="241" y="65"/>
                  <a:pt x="243" y="64"/>
                  <a:pt x="248" y="64"/>
                </a:cubicBezTo>
                <a:cubicBezTo>
                  <a:pt x="247" y="64"/>
                  <a:pt x="247" y="64"/>
                  <a:pt x="247" y="63"/>
                </a:cubicBezTo>
                <a:cubicBezTo>
                  <a:pt x="247" y="63"/>
                  <a:pt x="248" y="62"/>
                  <a:pt x="248" y="62"/>
                </a:cubicBezTo>
                <a:cubicBezTo>
                  <a:pt x="249" y="62"/>
                  <a:pt x="251" y="62"/>
                  <a:pt x="253" y="62"/>
                </a:cubicBezTo>
                <a:cubicBezTo>
                  <a:pt x="248" y="62"/>
                  <a:pt x="243" y="62"/>
                  <a:pt x="238" y="62"/>
                </a:cubicBezTo>
                <a:cubicBezTo>
                  <a:pt x="236" y="62"/>
                  <a:pt x="233" y="63"/>
                  <a:pt x="231" y="61"/>
                </a:cubicBezTo>
                <a:cubicBezTo>
                  <a:pt x="238" y="61"/>
                  <a:pt x="246" y="61"/>
                  <a:pt x="252" y="60"/>
                </a:cubicBezTo>
                <a:cubicBezTo>
                  <a:pt x="251" y="59"/>
                  <a:pt x="248" y="60"/>
                  <a:pt x="246" y="60"/>
                </a:cubicBezTo>
                <a:cubicBezTo>
                  <a:pt x="245" y="60"/>
                  <a:pt x="243" y="60"/>
                  <a:pt x="243" y="59"/>
                </a:cubicBezTo>
                <a:cubicBezTo>
                  <a:pt x="244" y="59"/>
                  <a:pt x="246" y="60"/>
                  <a:pt x="247" y="58"/>
                </a:cubicBezTo>
                <a:cubicBezTo>
                  <a:pt x="248" y="59"/>
                  <a:pt x="249" y="59"/>
                  <a:pt x="250" y="58"/>
                </a:cubicBezTo>
                <a:cubicBezTo>
                  <a:pt x="249" y="58"/>
                  <a:pt x="248" y="59"/>
                  <a:pt x="248" y="58"/>
                </a:cubicBezTo>
                <a:cubicBezTo>
                  <a:pt x="253" y="58"/>
                  <a:pt x="259" y="57"/>
                  <a:pt x="264" y="58"/>
                </a:cubicBezTo>
                <a:cubicBezTo>
                  <a:pt x="264" y="58"/>
                  <a:pt x="263" y="58"/>
                  <a:pt x="263" y="59"/>
                </a:cubicBezTo>
                <a:cubicBezTo>
                  <a:pt x="267" y="58"/>
                  <a:pt x="270" y="59"/>
                  <a:pt x="274" y="58"/>
                </a:cubicBezTo>
                <a:cubicBezTo>
                  <a:pt x="276" y="58"/>
                  <a:pt x="278" y="59"/>
                  <a:pt x="280" y="59"/>
                </a:cubicBezTo>
                <a:cubicBezTo>
                  <a:pt x="282" y="59"/>
                  <a:pt x="285" y="58"/>
                  <a:pt x="286" y="59"/>
                </a:cubicBezTo>
                <a:cubicBezTo>
                  <a:pt x="284" y="60"/>
                  <a:pt x="282" y="59"/>
                  <a:pt x="280" y="60"/>
                </a:cubicBezTo>
                <a:cubicBezTo>
                  <a:pt x="284" y="60"/>
                  <a:pt x="287" y="60"/>
                  <a:pt x="292" y="60"/>
                </a:cubicBezTo>
                <a:cubicBezTo>
                  <a:pt x="290" y="59"/>
                  <a:pt x="288" y="60"/>
                  <a:pt x="287" y="59"/>
                </a:cubicBezTo>
                <a:cubicBezTo>
                  <a:pt x="289" y="58"/>
                  <a:pt x="292" y="59"/>
                  <a:pt x="294" y="58"/>
                </a:cubicBezTo>
                <a:cubicBezTo>
                  <a:pt x="296" y="58"/>
                  <a:pt x="296" y="58"/>
                  <a:pt x="296" y="58"/>
                </a:cubicBezTo>
                <a:cubicBezTo>
                  <a:pt x="296" y="58"/>
                  <a:pt x="295" y="58"/>
                  <a:pt x="294" y="58"/>
                </a:cubicBezTo>
                <a:cubicBezTo>
                  <a:pt x="289" y="58"/>
                  <a:pt x="286" y="58"/>
                  <a:pt x="283" y="57"/>
                </a:cubicBezTo>
                <a:cubicBezTo>
                  <a:pt x="283" y="58"/>
                  <a:pt x="283" y="58"/>
                  <a:pt x="282" y="58"/>
                </a:cubicBezTo>
                <a:cubicBezTo>
                  <a:pt x="277" y="57"/>
                  <a:pt x="269" y="59"/>
                  <a:pt x="264" y="58"/>
                </a:cubicBezTo>
                <a:cubicBezTo>
                  <a:pt x="267" y="57"/>
                  <a:pt x="273" y="58"/>
                  <a:pt x="276" y="57"/>
                </a:cubicBezTo>
                <a:cubicBezTo>
                  <a:pt x="275" y="57"/>
                  <a:pt x="275" y="56"/>
                  <a:pt x="274" y="56"/>
                </a:cubicBezTo>
                <a:cubicBezTo>
                  <a:pt x="272" y="57"/>
                  <a:pt x="267" y="57"/>
                  <a:pt x="266" y="55"/>
                </a:cubicBezTo>
                <a:cubicBezTo>
                  <a:pt x="262" y="55"/>
                  <a:pt x="260" y="54"/>
                  <a:pt x="258" y="56"/>
                </a:cubicBezTo>
                <a:cubicBezTo>
                  <a:pt x="255" y="55"/>
                  <a:pt x="249" y="55"/>
                  <a:pt x="246" y="55"/>
                </a:cubicBezTo>
                <a:cubicBezTo>
                  <a:pt x="249" y="54"/>
                  <a:pt x="254" y="55"/>
                  <a:pt x="258" y="54"/>
                </a:cubicBezTo>
                <a:cubicBezTo>
                  <a:pt x="259" y="54"/>
                  <a:pt x="258" y="55"/>
                  <a:pt x="259" y="55"/>
                </a:cubicBezTo>
                <a:cubicBezTo>
                  <a:pt x="261" y="54"/>
                  <a:pt x="263" y="54"/>
                  <a:pt x="264" y="55"/>
                </a:cubicBezTo>
                <a:cubicBezTo>
                  <a:pt x="265" y="55"/>
                  <a:pt x="265" y="54"/>
                  <a:pt x="265" y="54"/>
                </a:cubicBezTo>
                <a:cubicBezTo>
                  <a:pt x="278" y="53"/>
                  <a:pt x="298" y="55"/>
                  <a:pt x="310" y="54"/>
                </a:cubicBezTo>
                <a:cubicBezTo>
                  <a:pt x="307" y="53"/>
                  <a:pt x="304" y="53"/>
                  <a:pt x="301" y="53"/>
                </a:cubicBezTo>
                <a:cubicBezTo>
                  <a:pt x="301" y="52"/>
                  <a:pt x="301" y="52"/>
                  <a:pt x="301" y="52"/>
                </a:cubicBezTo>
                <a:cubicBezTo>
                  <a:pt x="297" y="52"/>
                  <a:pt x="293" y="52"/>
                  <a:pt x="289" y="51"/>
                </a:cubicBezTo>
                <a:cubicBezTo>
                  <a:pt x="288" y="52"/>
                  <a:pt x="288" y="52"/>
                  <a:pt x="288" y="53"/>
                </a:cubicBezTo>
                <a:cubicBezTo>
                  <a:pt x="281" y="53"/>
                  <a:pt x="270" y="53"/>
                  <a:pt x="263" y="52"/>
                </a:cubicBezTo>
                <a:cubicBezTo>
                  <a:pt x="263" y="51"/>
                  <a:pt x="265" y="51"/>
                  <a:pt x="266" y="51"/>
                </a:cubicBezTo>
                <a:cubicBezTo>
                  <a:pt x="281" y="51"/>
                  <a:pt x="296" y="52"/>
                  <a:pt x="310" y="52"/>
                </a:cubicBezTo>
                <a:cubicBezTo>
                  <a:pt x="319" y="52"/>
                  <a:pt x="328" y="51"/>
                  <a:pt x="338" y="51"/>
                </a:cubicBezTo>
                <a:cubicBezTo>
                  <a:pt x="346" y="52"/>
                  <a:pt x="354" y="52"/>
                  <a:pt x="362" y="52"/>
                </a:cubicBezTo>
                <a:cubicBezTo>
                  <a:pt x="363" y="52"/>
                  <a:pt x="363" y="52"/>
                  <a:pt x="363" y="52"/>
                </a:cubicBezTo>
                <a:cubicBezTo>
                  <a:pt x="364" y="52"/>
                  <a:pt x="364" y="52"/>
                  <a:pt x="363" y="52"/>
                </a:cubicBezTo>
                <a:close/>
                <a:moveTo>
                  <a:pt x="329" y="45"/>
                </a:moveTo>
                <a:cubicBezTo>
                  <a:pt x="329" y="45"/>
                  <a:pt x="328" y="45"/>
                  <a:pt x="327" y="45"/>
                </a:cubicBezTo>
                <a:cubicBezTo>
                  <a:pt x="327" y="45"/>
                  <a:pt x="328" y="45"/>
                  <a:pt x="329" y="45"/>
                </a:cubicBezTo>
                <a:close/>
                <a:moveTo>
                  <a:pt x="303" y="39"/>
                </a:moveTo>
                <a:cubicBezTo>
                  <a:pt x="303" y="39"/>
                  <a:pt x="302" y="39"/>
                  <a:pt x="302" y="39"/>
                </a:cubicBezTo>
                <a:cubicBezTo>
                  <a:pt x="302" y="38"/>
                  <a:pt x="303" y="39"/>
                  <a:pt x="303" y="39"/>
                </a:cubicBezTo>
                <a:close/>
                <a:moveTo>
                  <a:pt x="302" y="37"/>
                </a:moveTo>
                <a:cubicBezTo>
                  <a:pt x="300" y="37"/>
                  <a:pt x="296" y="38"/>
                  <a:pt x="295" y="37"/>
                </a:cubicBezTo>
                <a:cubicBezTo>
                  <a:pt x="297" y="37"/>
                  <a:pt x="300" y="36"/>
                  <a:pt x="302" y="37"/>
                </a:cubicBezTo>
                <a:close/>
                <a:moveTo>
                  <a:pt x="348" y="26"/>
                </a:moveTo>
                <a:cubicBezTo>
                  <a:pt x="348" y="27"/>
                  <a:pt x="347" y="27"/>
                  <a:pt x="346" y="26"/>
                </a:cubicBezTo>
                <a:cubicBezTo>
                  <a:pt x="346" y="26"/>
                  <a:pt x="348" y="26"/>
                  <a:pt x="348" y="26"/>
                </a:cubicBezTo>
                <a:close/>
                <a:moveTo>
                  <a:pt x="353" y="17"/>
                </a:moveTo>
                <a:cubicBezTo>
                  <a:pt x="353" y="17"/>
                  <a:pt x="353" y="17"/>
                  <a:pt x="353" y="18"/>
                </a:cubicBezTo>
                <a:cubicBezTo>
                  <a:pt x="352" y="18"/>
                  <a:pt x="352" y="18"/>
                  <a:pt x="352" y="18"/>
                </a:cubicBezTo>
                <a:cubicBezTo>
                  <a:pt x="352" y="17"/>
                  <a:pt x="353" y="17"/>
                  <a:pt x="353" y="17"/>
                </a:cubicBezTo>
                <a:close/>
                <a:moveTo>
                  <a:pt x="338" y="12"/>
                </a:moveTo>
                <a:cubicBezTo>
                  <a:pt x="338" y="12"/>
                  <a:pt x="338" y="12"/>
                  <a:pt x="337" y="12"/>
                </a:cubicBezTo>
                <a:cubicBezTo>
                  <a:pt x="337" y="11"/>
                  <a:pt x="338" y="12"/>
                  <a:pt x="338" y="12"/>
                </a:cubicBezTo>
                <a:close/>
                <a:moveTo>
                  <a:pt x="333" y="12"/>
                </a:moveTo>
                <a:cubicBezTo>
                  <a:pt x="333" y="12"/>
                  <a:pt x="332" y="12"/>
                  <a:pt x="332" y="12"/>
                </a:cubicBezTo>
                <a:cubicBezTo>
                  <a:pt x="331" y="11"/>
                  <a:pt x="333" y="11"/>
                  <a:pt x="333" y="12"/>
                </a:cubicBezTo>
                <a:close/>
                <a:moveTo>
                  <a:pt x="328" y="11"/>
                </a:moveTo>
                <a:cubicBezTo>
                  <a:pt x="328" y="12"/>
                  <a:pt x="328" y="12"/>
                  <a:pt x="328" y="13"/>
                </a:cubicBezTo>
                <a:cubicBezTo>
                  <a:pt x="327" y="13"/>
                  <a:pt x="326" y="12"/>
                  <a:pt x="325" y="13"/>
                </a:cubicBezTo>
                <a:cubicBezTo>
                  <a:pt x="326" y="12"/>
                  <a:pt x="327" y="12"/>
                  <a:pt x="328" y="11"/>
                </a:cubicBezTo>
                <a:close/>
                <a:moveTo>
                  <a:pt x="70" y="91"/>
                </a:moveTo>
                <a:cubicBezTo>
                  <a:pt x="71" y="92"/>
                  <a:pt x="73" y="91"/>
                  <a:pt x="74" y="92"/>
                </a:cubicBezTo>
                <a:cubicBezTo>
                  <a:pt x="73" y="94"/>
                  <a:pt x="65" y="94"/>
                  <a:pt x="70" y="91"/>
                </a:cubicBezTo>
                <a:close/>
                <a:moveTo>
                  <a:pt x="153" y="78"/>
                </a:moveTo>
                <a:cubicBezTo>
                  <a:pt x="148" y="78"/>
                  <a:pt x="142" y="79"/>
                  <a:pt x="137" y="79"/>
                </a:cubicBezTo>
                <a:cubicBezTo>
                  <a:pt x="135" y="80"/>
                  <a:pt x="131" y="80"/>
                  <a:pt x="129" y="79"/>
                </a:cubicBezTo>
                <a:cubicBezTo>
                  <a:pt x="129" y="78"/>
                  <a:pt x="130" y="79"/>
                  <a:pt x="130" y="78"/>
                </a:cubicBezTo>
                <a:cubicBezTo>
                  <a:pt x="140" y="79"/>
                  <a:pt x="148" y="77"/>
                  <a:pt x="158" y="77"/>
                </a:cubicBezTo>
                <a:cubicBezTo>
                  <a:pt x="156" y="78"/>
                  <a:pt x="155" y="78"/>
                  <a:pt x="153" y="78"/>
                </a:cubicBezTo>
                <a:close/>
                <a:moveTo>
                  <a:pt x="160" y="80"/>
                </a:moveTo>
                <a:cubicBezTo>
                  <a:pt x="164" y="78"/>
                  <a:pt x="169" y="79"/>
                  <a:pt x="174" y="79"/>
                </a:cubicBezTo>
                <a:cubicBezTo>
                  <a:pt x="170" y="81"/>
                  <a:pt x="166" y="80"/>
                  <a:pt x="160" y="80"/>
                </a:cubicBezTo>
                <a:close/>
                <a:moveTo>
                  <a:pt x="176" y="77"/>
                </a:moveTo>
                <a:cubicBezTo>
                  <a:pt x="176" y="76"/>
                  <a:pt x="177" y="76"/>
                  <a:pt x="178" y="76"/>
                </a:cubicBezTo>
                <a:cubicBezTo>
                  <a:pt x="177" y="77"/>
                  <a:pt x="176" y="77"/>
                  <a:pt x="176" y="77"/>
                </a:cubicBezTo>
                <a:close/>
                <a:moveTo>
                  <a:pt x="184" y="79"/>
                </a:moveTo>
                <a:cubicBezTo>
                  <a:pt x="184" y="79"/>
                  <a:pt x="184" y="79"/>
                  <a:pt x="184" y="79"/>
                </a:cubicBezTo>
                <a:cubicBezTo>
                  <a:pt x="186" y="79"/>
                  <a:pt x="186" y="79"/>
                  <a:pt x="186" y="79"/>
                </a:cubicBezTo>
                <a:cubicBezTo>
                  <a:pt x="186" y="80"/>
                  <a:pt x="185" y="79"/>
                  <a:pt x="184" y="79"/>
                </a:cubicBezTo>
                <a:close/>
                <a:moveTo>
                  <a:pt x="192" y="6"/>
                </a:moveTo>
                <a:cubicBezTo>
                  <a:pt x="192" y="5"/>
                  <a:pt x="194" y="5"/>
                  <a:pt x="194" y="6"/>
                </a:cubicBezTo>
                <a:cubicBezTo>
                  <a:pt x="193" y="6"/>
                  <a:pt x="193" y="5"/>
                  <a:pt x="192" y="6"/>
                </a:cubicBezTo>
                <a:close/>
                <a:moveTo>
                  <a:pt x="192" y="8"/>
                </a:moveTo>
                <a:cubicBezTo>
                  <a:pt x="193" y="7"/>
                  <a:pt x="195" y="8"/>
                  <a:pt x="196" y="7"/>
                </a:cubicBezTo>
                <a:cubicBezTo>
                  <a:pt x="196" y="8"/>
                  <a:pt x="193" y="8"/>
                  <a:pt x="192" y="8"/>
                </a:cubicBezTo>
                <a:close/>
                <a:moveTo>
                  <a:pt x="195" y="80"/>
                </a:moveTo>
                <a:cubicBezTo>
                  <a:pt x="196" y="79"/>
                  <a:pt x="198" y="79"/>
                  <a:pt x="200" y="79"/>
                </a:cubicBezTo>
                <a:cubicBezTo>
                  <a:pt x="199" y="81"/>
                  <a:pt x="197" y="80"/>
                  <a:pt x="195" y="80"/>
                </a:cubicBezTo>
                <a:close/>
                <a:moveTo>
                  <a:pt x="193" y="77"/>
                </a:moveTo>
                <a:cubicBezTo>
                  <a:pt x="196" y="76"/>
                  <a:pt x="199" y="76"/>
                  <a:pt x="202" y="76"/>
                </a:cubicBezTo>
                <a:cubicBezTo>
                  <a:pt x="200" y="78"/>
                  <a:pt x="196" y="76"/>
                  <a:pt x="193" y="77"/>
                </a:cubicBezTo>
                <a:close/>
                <a:moveTo>
                  <a:pt x="202" y="7"/>
                </a:moveTo>
                <a:cubicBezTo>
                  <a:pt x="203" y="6"/>
                  <a:pt x="206" y="7"/>
                  <a:pt x="202" y="7"/>
                </a:cubicBezTo>
                <a:close/>
                <a:moveTo>
                  <a:pt x="204" y="78"/>
                </a:moveTo>
                <a:cubicBezTo>
                  <a:pt x="205" y="77"/>
                  <a:pt x="206" y="77"/>
                  <a:pt x="207" y="77"/>
                </a:cubicBezTo>
                <a:cubicBezTo>
                  <a:pt x="207" y="78"/>
                  <a:pt x="205" y="77"/>
                  <a:pt x="204" y="78"/>
                </a:cubicBezTo>
                <a:close/>
                <a:moveTo>
                  <a:pt x="290" y="52"/>
                </a:moveTo>
                <a:cubicBezTo>
                  <a:pt x="289" y="53"/>
                  <a:pt x="289" y="53"/>
                  <a:pt x="288" y="53"/>
                </a:cubicBezTo>
                <a:cubicBezTo>
                  <a:pt x="288" y="52"/>
                  <a:pt x="290" y="52"/>
                  <a:pt x="290" y="52"/>
                </a:cubicBezTo>
                <a:close/>
                <a:moveTo>
                  <a:pt x="278" y="25"/>
                </a:moveTo>
                <a:cubicBezTo>
                  <a:pt x="278" y="24"/>
                  <a:pt x="280" y="24"/>
                  <a:pt x="280" y="25"/>
                </a:cubicBezTo>
                <a:cubicBezTo>
                  <a:pt x="280" y="25"/>
                  <a:pt x="278" y="25"/>
                  <a:pt x="278" y="25"/>
                </a:cubicBezTo>
                <a:close/>
                <a:moveTo>
                  <a:pt x="281" y="25"/>
                </a:moveTo>
                <a:cubicBezTo>
                  <a:pt x="281" y="24"/>
                  <a:pt x="283" y="24"/>
                  <a:pt x="284" y="24"/>
                </a:cubicBezTo>
                <a:cubicBezTo>
                  <a:pt x="283" y="26"/>
                  <a:pt x="282" y="24"/>
                  <a:pt x="281" y="25"/>
                </a:cubicBezTo>
                <a:close/>
                <a:moveTo>
                  <a:pt x="285" y="25"/>
                </a:moveTo>
                <a:cubicBezTo>
                  <a:pt x="285" y="24"/>
                  <a:pt x="286" y="24"/>
                  <a:pt x="286" y="24"/>
                </a:cubicBezTo>
                <a:cubicBezTo>
                  <a:pt x="286" y="25"/>
                  <a:pt x="285" y="25"/>
                  <a:pt x="285" y="25"/>
                </a:cubicBezTo>
                <a:close/>
                <a:moveTo>
                  <a:pt x="288" y="25"/>
                </a:moveTo>
                <a:cubicBezTo>
                  <a:pt x="289" y="24"/>
                  <a:pt x="291" y="25"/>
                  <a:pt x="291" y="25"/>
                </a:cubicBezTo>
                <a:cubicBezTo>
                  <a:pt x="291" y="25"/>
                  <a:pt x="289" y="25"/>
                  <a:pt x="288" y="25"/>
                </a:cubicBezTo>
                <a:close/>
                <a:moveTo>
                  <a:pt x="288" y="21"/>
                </a:moveTo>
                <a:cubicBezTo>
                  <a:pt x="288" y="21"/>
                  <a:pt x="289" y="21"/>
                  <a:pt x="289" y="22"/>
                </a:cubicBezTo>
                <a:cubicBezTo>
                  <a:pt x="288" y="22"/>
                  <a:pt x="288" y="21"/>
                  <a:pt x="288" y="21"/>
                </a:cubicBezTo>
                <a:close/>
                <a:moveTo>
                  <a:pt x="291" y="25"/>
                </a:moveTo>
                <a:cubicBezTo>
                  <a:pt x="291" y="24"/>
                  <a:pt x="293" y="25"/>
                  <a:pt x="293" y="24"/>
                </a:cubicBezTo>
                <a:cubicBezTo>
                  <a:pt x="294" y="25"/>
                  <a:pt x="292" y="25"/>
                  <a:pt x="291" y="25"/>
                </a:cubicBezTo>
                <a:close/>
                <a:moveTo>
                  <a:pt x="295" y="25"/>
                </a:moveTo>
                <a:cubicBezTo>
                  <a:pt x="295" y="24"/>
                  <a:pt x="297" y="25"/>
                  <a:pt x="298" y="25"/>
                </a:cubicBezTo>
                <a:cubicBezTo>
                  <a:pt x="298" y="25"/>
                  <a:pt x="296" y="25"/>
                  <a:pt x="295" y="25"/>
                </a:cubicBezTo>
                <a:close/>
                <a:moveTo>
                  <a:pt x="306" y="24"/>
                </a:moveTo>
                <a:cubicBezTo>
                  <a:pt x="307" y="23"/>
                  <a:pt x="308" y="23"/>
                  <a:pt x="308" y="23"/>
                </a:cubicBezTo>
                <a:cubicBezTo>
                  <a:pt x="308" y="24"/>
                  <a:pt x="307" y="24"/>
                  <a:pt x="306" y="24"/>
                </a:cubicBezTo>
                <a:close/>
                <a:moveTo>
                  <a:pt x="308" y="23"/>
                </a:moveTo>
                <a:cubicBezTo>
                  <a:pt x="308" y="23"/>
                  <a:pt x="310" y="23"/>
                  <a:pt x="310" y="23"/>
                </a:cubicBezTo>
                <a:cubicBezTo>
                  <a:pt x="309" y="24"/>
                  <a:pt x="309" y="23"/>
                  <a:pt x="308" y="23"/>
                </a:cubicBezTo>
                <a:close/>
                <a:moveTo>
                  <a:pt x="311" y="24"/>
                </a:moveTo>
                <a:cubicBezTo>
                  <a:pt x="311" y="23"/>
                  <a:pt x="311" y="23"/>
                  <a:pt x="311" y="23"/>
                </a:cubicBezTo>
                <a:cubicBezTo>
                  <a:pt x="312" y="23"/>
                  <a:pt x="313" y="23"/>
                  <a:pt x="313" y="24"/>
                </a:cubicBezTo>
                <a:lnTo>
                  <a:pt x="311" y="24"/>
                </a:lnTo>
                <a:close/>
                <a:moveTo>
                  <a:pt x="288" y="13"/>
                </a:moveTo>
                <a:cubicBezTo>
                  <a:pt x="298" y="12"/>
                  <a:pt x="305" y="13"/>
                  <a:pt x="315" y="13"/>
                </a:cubicBezTo>
                <a:cubicBezTo>
                  <a:pt x="315" y="14"/>
                  <a:pt x="316" y="14"/>
                  <a:pt x="316" y="14"/>
                </a:cubicBezTo>
                <a:cubicBezTo>
                  <a:pt x="314" y="14"/>
                  <a:pt x="310" y="14"/>
                  <a:pt x="308" y="14"/>
                </a:cubicBezTo>
                <a:cubicBezTo>
                  <a:pt x="307" y="14"/>
                  <a:pt x="309" y="14"/>
                  <a:pt x="308" y="14"/>
                </a:cubicBezTo>
                <a:cubicBezTo>
                  <a:pt x="303" y="15"/>
                  <a:pt x="298" y="14"/>
                  <a:pt x="295" y="14"/>
                </a:cubicBezTo>
                <a:cubicBezTo>
                  <a:pt x="292" y="14"/>
                  <a:pt x="290" y="15"/>
                  <a:pt x="288" y="13"/>
                </a:cubicBezTo>
                <a:cubicBezTo>
                  <a:pt x="288" y="13"/>
                  <a:pt x="288" y="13"/>
                  <a:pt x="288" y="13"/>
                </a:cubicBezTo>
                <a:close/>
                <a:moveTo>
                  <a:pt x="287" y="10"/>
                </a:moveTo>
                <a:cubicBezTo>
                  <a:pt x="286" y="12"/>
                  <a:pt x="282" y="10"/>
                  <a:pt x="278" y="11"/>
                </a:cubicBezTo>
                <a:cubicBezTo>
                  <a:pt x="281" y="9"/>
                  <a:pt x="285" y="11"/>
                  <a:pt x="287" y="10"/>
                </a:cubicBezTo>
                <a:close/>
                <a:moveTo>
                  <a:pt x="244" y="2"/>
                </a:moveTo>
                <a:cubicBezTo>
                  <a:pt x="243" y="2"/>
                  <a:pt x="241" y="2"/>
                  <a:pt x="239" y="2"/>
                </a:cubicBezTo>
                <a:cubicBezTo>
                  <a:pt x="240" y="1"/>
                  <a:pt x="243" y="1"/>
                  <a:pt x="244" y="2"/>
                </a:cubicBezTo>
                <a:close/>
                <a:moveTo>
                  <a:pt x="209" y="75"/>
                </a:moveTo>
                <a:cubicBezTo>
                  <a:pt x="209" y="74"/>
                  <a:pt x="210" y="74"/>
                  <a:pt x="211" y="74"/>
                </a:cubicBezTo>
                <a:cubicBezTo>
                  <a:pt x="210" y="75"/>
                  <a:pt x="209" y="75"/>
                  <a:pt x="209" y="75"/>
                </a:cubicBezTo>
                <a:close/>
                <a:moveTo>
                  <a:pt x="214" y="71"/>
                </a:moveTo>
                <a:cubicBezTo>
                  <a:pt x="214" y="71"/>
                  <a:pt x="215" y="71"/>
                  <a:pt x="215" y="71"/>
                </a:cubicBezTo>
                <a:cubicBezTo>
                  <a:pt x="215" y="72"/>
                  <a:pt x="215" y="72"/>
                  <a:pt x="214" y="71"/>
                </a:cubicBezTo>
                <a:close/>
                <a:moveTo>
                  <a:pt x="208" y="7"/>
                </a:moveTo>
                <a:cubicBezTo>
                  <a:pt x="210" y="6"/>
                  <a:pt x="215" y="7"/>
                  <a:pt x="217" y="7"/>
                </a:cubicBezTo>
                <a:cubicBezTo>
                  <a:pt x="215" y="8"/>
                  <a:pt x="211" y="7"/>
                  <a:pt x="208" y="7"/>
                </a:cubicBezTo>
                <a:close/>
                <a:moveTo>
                  <a:pt x="216" y="71"/>
                </a:moveTo>
                <a:cubicBezTo>
                  <a:pt x="216" y="71"/>
                  <a:pt x="218" y="70"/>
                  <a:pt x="220" y="70"/>
                </a:cubicBezTo>
                <a:cubicBezTo>
                  <a:pt x="222" y="70"/>
                  <a:pt x="224" y="70"/>
                  <a:pt x="225" y="71"/>
                </a:cubicBezTo>
                <a:cubicBezTo>
                  <a:pt x="222" y="70"/>
                  <a:pt x="219" y="72"/>
                  <a:pt x="216" y="71"/>
                </a:cubicBezTo>
                <a:close/>
                <a:moveTo>
                  <a:pt x="230" y="69"/>
                </a:moveTo>
                <a:cubicBezTo>
                  <a:pt x="229" y="69"/>
                  <a:pt x="230" y="69"/>
                  <a:pt x="230" y="70"/>
                </a:cubicBezTo>
                <a:cubicBezTo>
                  <a:pt x="231" y="70"/>
                  <a:pt x="230" y="69"/>
                  <a:pt x="230" y="69"/>
                </a:cubicBezTo>
                <a:cubicBezTo>
                  <a:pt x="231" y="69"/>
                  <a:pt x="230" y="70"/>
                  <a:pt x="231" y="70"/>
                </a:cubicBezTo>
                <a:cubicBezTo>
                  <a:pt x="229" y="70"/>
                  <a:pt x="229" y="70"/>
                  <a:pt x="229" y="70"/>
                </a:cubicBezTo>
                <a:cubicBezTo>
                  <a:pt x="230" y="69"/>
                  <a:pt x="229" y="69"/>
                  <a:pt x="228" y="69"/>
                </a:cubicBezTo>
                <a:cubicBezTo>
                  <a:pt x="228" y="68"/>
                  <a:pt x="229" y="69"/>
                  <a:pt x="230" y="69"/>
                </a:cubicBezTo>
                <a:close/>
                <a:moveTo>
                  <a:pt x="227" y="9"/>
                </a:moveTo>
                <a:cubicBezTo>
                  <a:pt x="227" y="9"/>
                  <a:pt x="229" y="9"/>
                  <a:pt x="230" y="9"/>
                </a:cubicBezTo>
                <a:cubicBezTo>
                  <a:pt x="229" y="10"/>
                  <a:pt x="228" y="9"/>
                  <a:pt x="227" y="9"/>
                </a:cubicBezTo>
                <a:close/>
                <a:moveTo>
                  <a:pt x="218" y="7"/>
                </a:moveTo>
                <a:cubicBezTo>
                  <a:pt x="221" y="5"/>
                  <a:pt x="226" y="7"/>
                  <a:pt x="228" y="6"/>
                </a:cubicBezTo>
                <a:cubicBezTo>
                  <a:pt x="227" y="5"/>
                  <a:pt x="226" y="6"/>
                  <a:pt x="224" y="5"/>
                </a:cubicBezTo>
                <a:cubicBezTo>
                  <a:pt x="228" y="4"/>
                  <a:pt x="231" y="5"/>
                  <a:pt x="235" y="5"/>
                </a:cubicBezTo>
                <a:cubicBezTo>
                  <a:pt x="236" y="6"/>
                  <a:pt x="233" y="6"/>
                  <a:pt x="233" y="5"/>
                </a:cubicBezTo>
                <a:cubicBezTo>
                  <a:pt x="232" y="6"/>
                  <a:pt x="231" y="6"/>
                  <a:pt x="229" y="6"/>
                </a:cubicBezTo>
                <a:cubicBezTo>
                  <a:pt x="229" y="8"/>
                  <a:pt x="231" y="6"/>
                  <a:pt x="232" y="7"/>
                </a:cubicBezTo>
                <a:cubicBezTo>
                  <a:pt x="227" y="7"/>
                  <a:pt x="222" y="7"/>
                  <a:pt x="218" y="7"/>
                </a:cubicBezTo>
                <a:close/>
                <a:moveTo>
                  <a:pt x="232" y="60"/>
                </a:moveTo>
                <a:cubicBezTo>
                  <a:pt x="232" y="59"/>
                  <a:pt x="234" y="59"/>
                  <a:pt x="235" y="60"/>
                </a:cubicBezTo>
                <a:cubicBezTo>
                  <a:pt x="234" y="61"/>
                  <a:pt x="234" y="60"/>
                  <a:pt x="232" y="60"/>
                </a:cubicBezTo>
                <a:close/>
                <a:moveTo>
                  <a:pt x="234" y="9"/>
                </a:moveTo>
                <a:cubicBezTo>
                  <a:pt x="234" y="8"/>
                  <a:pt x="236" y="8"/>
                  <a:pt x="236" y="9"/>
                </a:cubicBezTo>
                <a:cubicBezTo>
                  <a:pt x="236" y="9"/>
                  <a:pt x="235" y="9"/>
                  <a:pt x="234" y="9"/>
                </a:cubicBezTo>
                <a:close/>
                <a:moveTo>
                  <a:pt x="237" y="14"/>
                </a:moveTo>
                <a:cubicBezTo>
                  <a:pt x="237" y="14"/>
                  <a:pt x="238" y="14"/>
                  <a:pt x="238" y="14"/>
                </a:cubicBezTo>
                <a:cubicBezTo>
                  <a:pt x="238" y="14"/>
                  <a:pt x="238" y="14"/>
                  <a:pt x="237" y="14"/>
                </a:cubicBezTo>
                <a:close/>
                <a:moveTo>
                  <a:pt x="239" y="14"/>
                </a:moveTo>
                <a:cubicBezTo>
                  <a:pt x="241" y="13"/>
                  <a:pt x="242" y="13"/>
                  <a:pt x="243" y="14"/>
                </a:cubicBezTo>
                <a:cubicBezTo>
                  <a:pt x="243" y="15"/>
                  <a:pt x="240" y="14"/>
                  <a:pt x="239" y="14"/>
                </a:cubicBezTo>
                <a:close/>
                <a:moveTo>
                  <a:pt x="243" y="14"/>
                </a:moveTo>
                <a:cubicBezTo>
                  <a:pt x="243" y="13"/>
                  <a:pt x="245" y="13"/>
                  <a:pt x="246" y="14"/>
                </a:cubicBezTo>
                <a:cubicBezTo>
                  <a:pt x="246" y="14"/>
                  <a:pt x="244" y="14"/>
                  <a:pt x="243" y="14"/>
                </a:cubicBezTo>
                <a:close/>
                <a:moveTo>
                  <a:pt x="245" y="19"/>
                </a:moveTo>
                <a:cubicBezTo>
                  <a:pt x="251" y="17"/>
                  <a:pt x="260" y="19"/>
                  <a:pt x="266" y="17"/>
                </a:cubicBezTo>
                <a:cubicBezTo>
                  <a:pt x="273" y="18"/>
                  <a:pt x="282" y="17"/>
                  <a:pt x="289" y="16"/>
                </a:cubicBezTo>
                <a:cubicBezTo>
                  <a:pt x="289" y="16"/>
                  <a:pt x="288" y="16"/>
                  <a:pt x="288" y="16"/>
                </a:cubicBezTo>
                <a:cubicBezTo>
                  <a:pt x="295" y="15"/>
                  <a:pt x="301" y="16"/>
                  <a:pt x="308" y="16"/>
                </a:cubicBezTo>
                <a:cubicBezTo>
                  <a:pt x="308" y="18"/>
                  <a:pt x="302" y="16"/>
                  <a:pt x="301" y="18"/>
                </a:cubicBezTo>
                <a:cubicBezTo>
                  <a:pt x="302" y="18"/>
                  <a:pt x="303" y="18"/>
                  <a:pt x="305" y="18"/>
                </a:cubicBezTo>
                <a:cubicBezTo>
                  <a:pt x="296" y="20"/>
                  <a:pt x="284" y="17"/>
                  <a:pt x="274" y="19"/>
                </a:cubicBezTo>
                <a:cubicBezTo>
                  <a:pt x="273" y="19"/>
                  <a:pt x="272" y="20"/>
                  <a:pt x="271" y="19"/>
                </a:cubicBezTo>
                <a:cubicBezTo>
                  <a:pt x="270" y="19"/>
                  <a:pt x="270" y="19"/>
                  <a:pt x="269" y="19"/>
                </a:cubicBezTo>
                <a:cubicBezTo>
                  <a:pt x="268" y="19"/>
                  <a:pt x="268" y="19"/>
                  <a:pt x="268" y="19"/>
                </a:cubicBezTo>
                <a:cubicBezTo>
                  <a:pt x="267" y="20"/>
                  <a:pt x="264" y="18"/>
                  <a:pt x="262" y="19"/>
                </a:cubicBezTo>
                <a:cubicBezTo>
                  <a:pt x="261" y="19"/>
                  <a:pt x="259" y="20"/>
                  <a:pt x="258" y="19"/>
                </a:cubicBezTo>
                <a:cubicBezTo>
                  <a:pt x="255" y="19"/>
                  <a:pt x="249" y="19"/>
                  <a:pt x="245" y="19"/>
                </a:cubicBezTo>
                <a:close/>
                <a:moveTo>
                  <a:pt x="251" y="22"/>
                </a:moveTo>
                <a:cubicBezTo>
                  <a:pt x="260" y="20"/>
                  <a:pt x="270" y="21"/>
                  <a:pt x="279" y="21"/>
                </a:cubicBezTo>
                <a:cubicBezTo>
                  <a:pt x="280" y="21"/>
                  <a:pt x="278" y="21"/>
                  <a:pt x="279" y="20"/>
                </a:cubicBezTo>
                <a:cubicBezTo>
                  <a:pt x="281" y="20"/>
                  <a:pt x="281" y="20"/>
                  <a:pt x="281" y="20"/>
                </a:cubicBezTo>
                <a:cubicBezTo>
                  <a:pt x="280" y="21"/>
                  <a:pt x="279" y="20"/>
                  <a:pt x="279" y="21"/>
                </a:cubicBezTo>
                <a:cubicBezTo>
                  <a:pt x="281" y="22"/>
                  <a:pt x="285" y="20"/>
                  <a:pt x="286" y="22"/>
                </a:cubicBezTo>
                <a:cubicBezTo>
                  <a:pt x="273" y="22"/>
                  <a:pt x="263" y="23"/>
                  <a:pt x="251" y="22"/>
                </a:cubicBezTo>
                <a:close/>
                <a:moveTo>
                  <a:pt x="260" y="25"/>
                </a:moveTo>
                <a:cubicBezTo>
                  <a:pt x="265" y="24"/>
                  <a:pt x="272" y="24"/>
                  <a:pt x="276" y="25"/>
                </a:cubicBezTo>
                <a:cubicBezTo>
                  <a:pt x="271" y="25"/>
                  <a:pt x="265" y="25"/>
                  <a:pt x="260" y="25"/>
                </a:cubicBezTo>
                <a:close/>
                <a:moveTo>
                  <a:pt x="273" y="30"/>
                </a:moveTo>
                <a:cubicBezTo>
                  <a:pt x="273" y="29"/>
                  <a:pt x="274" y="29"/>
                  <a:pt x="274" y="29"/>
                </a:cubicBezTo>
                <a:cubicBezTo>
                  <a:pt x="274" y="30"/>
                  <a:pt x="273" y="30"/>
                  <a:pt x="273" y="30"/>
                </a:cubicBezTo>
                <a:close/>
                <a:moveTo>
                  <a:pt x="280" y="47"/>
                </a:moveTo>
                <a:cubicBezTo>
                  <a:pt x="281" y="46"/>
                  <a:pt x="284" y="46"/>
                  <a:pt x="285" y="47"/>
                </a:cubicBezTo>
                <a:cubicBezTo>
                  <a:pt x="283" y="47"/>
                  <a:pt x="282" y="47"/>
                  <a:pt x="280" y="47"/>
                </a:cubicBezTo>
                <a:close/>
                <a:moveTo>
                  <a:pt x="319" y="45"/>
                </a:moveTo>
                <a:cubicBezTo>
                  <a:pt x="319" y="44"/>
                  <a:pt x="320" y="44"/>
                  <a:pt x="320" y="45"/>
                </a:cubicBezTo>
                <a:cubicBezTo>
                  <a:pt x="320" y="46"/>
                  <a:pt x="320" y="45"/>
                  <a:pt x="319" y="45"/>
                </a:cubicBezTo>
                <a:close/>
                <a:moveTo>
                  <a:pt x="323" y="45"/>
                </a:moveTo>
                <a:cubicBezTo>
                  <a:pt x="324" y="45"/>
                  <a:pt x="325" y="45"/>
                  <a:pt x="325" y="45"/>
                </a:cubicBezTo>
                <a:cubicBezTo>
                  <a:pt x="325" y="45"/>
                  <a:pt x="324" y="45"/>
                  <a:pt x="323" y="45"/>
                </a:cubicBezTo>
                <a:close/>
                <a:moveTo>
                  <a:pt x="199" y="83"/>
                </a:moveTo>
                <a:cubicBezTo>
                  <a:pt x="201" y="82"/>
                  <a:pt x="205" y="84"/>
                  <a:pt x="207" y="83"/>
                </a:cubicBezTo>
                <a:cubicBezTo>
                  <a:pt x="206" y="82"/>
                  <a:pt x="204" y="82"/>
                  <a:pt x="203" y="82"/>
                </a:cubicBezTo>
                <a:cubicBezTo>
                  <a:pt x="203" y="82"/>
                  <a:pt x="204" y="81"/>
                  <a:pt x="203" y="81"/>
                </a:cubicBezTo>
                <a:cubicBezTo>
                  <a:pt x="200" y="81"/>
                  <a:pt x="195" y="82"/>
                  <a:pt x="192" y="81"/>
                </a:cubicBezTo>
                <a:cubicBezTo>
                  <a:pt x="192" y="80"/>
                  <a:pt x="193" y="81"/>
                  <a:pt x="193" y="80"/>
                </a:cubicBezTo>
                <a:cubicBezTo>
                  <a:pt x="192" y="80"/>
                  <a:pt x="190" y="80"/>
                  <a:pt x="189" y="81"/>
                </a:cubicBezTo>
                <a:cubicBezTo>
                  <a:pt x="190" y="81"/>
                  <a:pt x="191" y="81"/>
                  <a:pt x="191" y="82"/>
                </a:cubicBezTo>
                <a:cubicBezTo>
                  <a:pt x="178" y="82"/>
                  <a:pt x="164" y="83"/>
                  <a:pt x="153" y="85"/>
                </a:cubicBezTo>
                <a:cubicBezTo>
                  <a:pt x="157" y="85"/>
                  <a:pt x="161" y="84"/>
                  <a:pt x="164" y="84"/>
                </a:cubicBezTo>
                <a:cubicBezTo>
                  <a:pt x="159" y="86"/>
                  <a:pt x="153" y="85"/>
                  <a:pt x="149" y="87"/>
                </a:cubicBezTo>
                <a:cubicBezTo>
                  <a:pt x="150" y="87"/>
                  <a:pt x="151" y="86"/>
                  <a:pt x="151" y="87"/>
                </a:cubicBezTo>
                <a:cubicBezTo>
                  <a:pt x="151" y="88"/>
                  <a:pt x="149" y="87"/>
                  <a:pt x="149" y="88"/>
                </a:cubicBezTo>
                <a:cubicBezTo>
                  <a:pt x="154" y="88"/>
                  <a:pt x="159" y="88"/>
                  <a:pt x="163" y="88"/>
                </a:cubicBezTo>
                <a:cubicBezTo>
                  <a:pt x="165" y="87"/>
                  <a:pt x="166" y="88"/>
                  <a:pt x="167" y="88"/>
                </a:cubicBezTo>
                <a:cubicBezTo>
                  <a:pt x="171" y="88"/>
                  <a:pt x="174" y="87"/>
                  <a:pt x="178" y="87"/>
                </a:cubicBezTo>
                <a:cubicBezTo>
                  <a:pt x="186" y="86"/>
                  <a:pt x="198" y="86"/>
                  <a:pt x="206" y="85"/>
                </a:cubicBezTo>
                <a:cubicBezTo>
                  <a:pt x="205" y="85"/>
                  <a:pt x="204" y="85"/>
                  <a:pt x="204" y="85"/>
                </a:cubicBezTo>
                <a:cubicBezTo>
                  <a:pt x="205" y="85"/>
                  <a:pt x="206" y="84"/>
                  <a:pt x="207" y="84"/>
                </a:cubicBezTo>
                <a:cubicBezTo>
                  <a:pt x="208" y="84"/>
                  <a:pt x="210" y="85"/>
                  <a:pt x="211" y="84"/>
                </a:cubicBezTo>
                <a:cubicBezTo>
                  <a:pt x="207" y="84"/>
                  <a:pt x="201" y="84"/>
                  <a:pt x="199" y="83"/>
                </a:cubicBezTo>
                <a:close/>
                <a:moveTo>
                  <a:pt x="190" y="82"/>
                </a:moveTo>
                <a:cubicBezTo>
                  <a:pt x="193" y="82"/>
                  <a:pt x="195" y="82"/>
                  <a:pt x="197" y="82"/>
                </a:cubicBezTo>
                <a:cubicBezTo>
                  <a:pt x="197" y="83"/>
                  <a:pt x="196" y="83"/>
                  <a:pt x="197" y="83"/>
                </a:cubicBezTo>
                <a:cubicBezTo>
                  <a:pt x="195" y="84"/>
                  <a:pt x="193" y="83"/>
                  <a:pt x="190" y="83"/>
                </a:cubicBezTo>
                <a:lnTo>
                  <a:pt x="190" y="82"/>
                </a:lnTo>
                <a:close/>
                <a:moveTo>
                  <a:pt x="187" y="83"/>
                </a:moveTo>
                <a:cubicBezTo>
                  <a:pt x="184" y="84"/>
                  <a:pt x="178" y="84"/>
                  <a:pt x="176" y="84"/>
                </a:cubicBezTo>
                <a:cubicBezTo>
                  <a:pt x="179" y="82"/>
                  <a:pt x="183" y="83"/>
                  <a:pt x="187" y="83"/>
                </a:cubicBezTo>
                <a:close/>
                <a:moveTo>
                  <a:pt x="175" y="84"/>
                </a:moveTo>
                <a:cubicBezTo>
                  <a:pt x="175" y="84"/>
                  <a:pt x="174" y="84"/>
                  <a:pt x="174" y="84"/>
                </a:cubicBezTo>
                <a:cubicBezTo>
                  <a:pt x="174" y="83"/>
                  <a:pt x="175" y="83"/>
                  <a:pt x="175" y="84"/>
                </a:cubicBezTo>
                <a:close/>
                <a:moveTo>
                  <a:pt x="170" y="86"/>
                </a:moveTo>
                <a:cubicBezTo>
                  <a:pt x="170" y="85"/>
                  <a:pt x="171" y="85"/>
                  <a:pt x="171" y="86"/>
                </a:cubicBezTo>
                <a:cubicBezTo>
                  <a:pt x="171" y="86"/>
                  <a:pt x="170" y="86"/>
                  <a:pt x="170" y="86"/>
                </a:cubicBezTo>
                <a:close/>
                <a:moveTo>
                  <a:pt x="172" y="86"/>
                </a:moveTo>
                <a:cubicBezTo>
                  <a:pt x="172" y="85"/>
                  <a:pt x="172" y="85"/>
                  <a:pt x="172" y="85"/>
                </a:cubicBezTo>
                <a:cubicBezTo>
                  <a:pt x="174" y="85"/>
                  <a:pt x="178" y="83"/>
                  <a:pt x="180" y="86"/>
                </a:cubicBezTo>
                <a:cubicBezTo>
                  <a:pt x="177" y="86"/>
                  <a:pt x="175" y="86"/>
                  <a:pt x="172" y="86"/>
                </a:cubicBezTo>
                <a:close/>
                <a:moveTo>
                  <a:pt x="189" y="85"/>
                </a:moveTo>
                <a:cubicBezTo>
                  <a:pt x="187" y="85"/>
                  <a:pt x="184" y="85"/>
                  <a:pt x="183" y="85"/>
                </a:cubicBezTo>
                <a:cubicBezTo>
                  <a:pt x="182" y="85"/>
                  <a:pt x="182" y="85"/>
                  <a:pt x="182" y="85"/>
                </a:cubicBezTo>
                <a:cubicBezTo>
                  <a:pt x="183" y="84"/>
                  <a:pt x="186" y="84"/>
                  <a:pt x="188" y="85"/>
                </a:cubicBezTo>
                <a:cubicBezTo>
                  <a:pt x="188" y="84"/>
                  <a:pt x="187" y="83"/>
                  <a:pt x="188" y="83"/>
                </a:cubicBezTo>
                <a:cubicBezTo>
                  <a:pt x="189" y="83"/>
                  <a:pt x="188" y="84"/>
                  <a:pt x="188" y="84"/>
                </a:cubicBezTo>
                <a:cubicBezTo>
                  <a:pt x="191" y="84"/>
                  <a:pt x="192" y="83"/>
                  <a:pt x="195" y="84"/>
                </a:cubicBezTo>
                <a:cubicBezTo>
                  <a:pt x="195" y="86"/>
                  <a:pt x="191" y="83"/>
                  <a:pt x="189" y="85"/>
                </a:cubicBezTo>
                <a:close/>
                <a:moveTo>
                  <a:pt x="196" y="84"/>
                </a:moveTo>
                <a:cubicBezTo>
                  <a:pt x="196" y="84"/>
                  <a:pt x="196" y="84"/>
                  <a:pt x="196" y="84"/>
                </a:cubicBezTo>
                <a:cubicBezTo>
                  <a:pt x="196" y="83"/>
                  <a:pt x="197" y="84"/>
                  <a:pt x="198" y="84"/>
                </a:cubicBezTo>
                <a:cubicBezTo>
                  <a:pt x="197" y="84"/>
                  <a:pt x="197" y="84"/>
                  <a:pt x="196" y="84"/>
                </a:cubicBezTo>
                <a:close/>
                <a:moveTo>
                  <a:pt x="222" y="83"/>
                </a:moveTo>
                <a:cubicBezTo>
                  <a:pt x="224" y="83"/>
                  <a:pt x="227" y="83"/>
                  <a:pt x="228" y="83"/>
                </a:cubicBezTo>
                <a:cubicBezTo>
                  <a:pt x="226" y="83"/>
                  <a:pt x="224" y="82"/>
                  <a:pt x="222" y="83"/>
                </a:cubicBezTo>
                <a:close/>
                <a:moveTo>
                  <a:pt x="282" y="62"/>
                </a:moveTo>
                <a:cubicBezTo>
                  <a:pt x="284" y="63"/>
                  <a:pt x="288" y="62"/>
                  <a:pt x="290" y="62"/>
                </a:cubicBezTo>
                <a:cubicBezTo>
                  <a:pt x="290" y="61"/>
                  <a:pt x="292" y="63"/>
                  <a:pt x="293" y="62"/>
                </a:cubicBezTo>
                <a:cubicBezTo>
                  <a:pt x="288" y="62"/>
                  <a:pt x="286" y="61"/>
                  <a:pt x="282" y="62"/>
                </a:cubicBezTo>
                <a:close/>
                <a:moveTo>
                  <a:pt x="318" y="9"/>
                </a:moveTo>
                <a:cubicBezTo>
                  <a:pt x="318" y="8"/>
                  <a:pt x="318" y="9"/>
                  <a:pt x="317" y="9"/>
                </a:cubicBezTo>
                <a:cubicBezTo>
                  <a:pt x="314" y="8"/>
                  <a:pt x="308" y="10"/>
                  <a:pt x="305" y="9"/>
                </a:cubicBezTo>
                <a:cubicBezTo>
                  <a:pt x="305" y="10"/>
                  <a:pt x="303" y="8"/>
                  <a:pt x="303" y="9"/>
                </a:cubicBezTo>
                <a:cubicBezTo>
                  <a:pt x="308" y="10"/>
                  <a:pt x="314" y="10"/>
                  <a:pt x="319" y="10"/>
                </a:cubicBezTo>
                <a:cubicBezTo>
                  <a:pt x="319" y="9"/>
                  <a:pt x="317" y="10"/>
                  <a:pt x="318" y="9"/>
                </a:cubicBezTo>
                <a:close/>
                <a:moveTo>
                  <a:pt x="313" y="81"/>
                </a:moveTo>
                <a:cubicBezTo>
                  <a:pt x="313" y="82"/>
                  <a:pt x="313" y="82"/>
                  <a:pt x="312" y="82"/>
                </a:cubicBezTo>
                <a:cubicBezTo>
                  <a:pt x="313" y="82"/>
                  <a:pt x="312" y="81"/>
                  <a:pt x="312" y="82"/>
                </a:cubicBezTo>
                <a:cubicBezTo>
                  <a:pt x="313" y="82"/>
                  <a:pt x="312" y="83"/>
                  <a:pt x="312" y="83"/>
                </a:cubicBezTo>
                <a:cubicBezTo>
                  <a:pt x="315" y="83"/>
                  <a:pt x="315" y="83"/>
                  <a:pt x="315" y="83"/>
                </a:cubicBezTo>
                <a:cubicBezTo>
                  <a:pt x="314" y="83"/>
                  <a:pt x="315" y="82"/>
                  <a:pt x="314" y="81"/>
                </a:cubicBezTo>
                <a:cubicBezTo>
                  <a:pt x="314" y="82"/>
                  <a:pt x="313" y="81"/>
                  <a:pt x="313" y="81"/>
                </a:cubicBezTo>
                <a:close/>
                <a:moveTo>
                  <a:pt x="369" y="42"/>
                </a:moveTo>
                <a:cubicBezTo>
                  <a:pt x="369" y="42"/>
                  <a:pt x="369" y="42"/>
                  <a:pt x="369" y="42"/>
                </a:cubicBezTo>
                <a:cubicBezTo>
                  <a:pt x="369" y="42"/>
                  <a:pt x="369" y="41"/>
                  <a:pt x="369" y="42"/>
                </a:cubicBezTo>
                <a:cubicBezTo>
                  <a:pt x="369" y="42"/>
                  <a:pt x="369" y="42"/>
                  <a:pt x="369" y="42"/>
                </a:cubicBezTo>
                <a:cubicBezTo>
                  <a:pt x="369" y="42"/>
                  <a:pt x="368" y="42"/>
                  <a:pt x="368" y="41"/>
                </a:cubicBezTo>
                <a:cubicBezTo>
                  <a:pt x="367" y="41"/>
                  <a:pt x="364" y="41"/>
                  <a:pt x="362" y="41"/>
                </a:cubicBezTo>
                <a:cubicBezTo>
                  <a:pt x="365" y="42"/>
                  <a:pt x="367" y="42"/>
                  <a:pt x="369" y="42"/>
                </a:cubicBezTo>
                <a:close/>
                <a:moveTo>
                  <a:pt x="373" y="53"/>
                </a:moveTo>
                <a:cubicBezTo>
                  <a:pt x="374" y="53"/>
                  <a:pt x="376" y="54"/>
                  <a:pt x="377" y="53"/>
                </a:cubicBezTo>
                <a:cubicBezTo>
                  <a:pt x="375" y="53"/>
                  <a:pt x="374" y="52"/>
                  <a:pt x="373" y="53"/>
                </a:cubicBezTo>
                <a:close/>
                <a:moveTo>
                  <a:pt x="332" y="56"/>
                </a:moveTo>
                <a:cubicBezTo>
                  <a:pt x="329" y="56"/>
                  <a:pt x="326" y="56"/>
                  <a:pt x="324" y="57"/>
                </a:cubicBezTo>
                <a:cubicBezTo>
                  <a:pt x="327" y="56"/>
                  <a:pt x="330" y="57"/>
                  <a:pt x="332" y="56"/>
                </a:cubicBezTo>
                <a:close/>
                <a:moveTo>
                  <a:pt x="427" y="17"/>
                </a:moveTo>
                <a:cubicBezTo>
                  <a:pt x="426" y="16"/>
                  <a:pt x="425" y="16"/>
                  <a:pt x="424" y="16"/>
                </a:cubicBezTo>
                <a:cubicBezTo>
                  <a:pt x="418" y="16"/>
                  <a:pt x="410" y="16"/>
                  <a:pt x="404" y="15"/>
                </a:cubicBezTo>
                <a:cubicBezTo>
                  <a:pt x="404" y="14"/>
                  <a:pt x="404" y="13"/>
                  <a:pt x="404" y="12"/>
                </a:cubicBezTo>
                <a:cubicBezTo>
                  <a:pt x="403" y="12"/>
                  <a:pt x="402" y="12"/>
                  <a:pt x="401" y="12"/>
                </a:cubicBezTo>
                <a:cubicBezTo>
                  <a:pt x="397" y="13"/>
                  <a:pt x="391" y="12"/>
                  <a:pt x="387" y="12"/>
                </a:cubicBezTo>
                <a:cubicBezTo>
                  <a:pt x="386" y="12"/>
                  <a:pt x="384" y="11"/>
                  <a:pt x="384" y="12"/>
                </a:cubicBezTo>
                <a:cubicBezTo>
                  <a:pt x="385" y="13"/>
                  <a:pt x="389" y="12"/>
                  <a:pt x="391" y="12"/>
                </a:cubicBezTo>
                <a:cubicBezTo>
                  <a:pt x="393" y="12"/>
                  <a:pt x="395" y="12"/>
                  <a:pt x="396" y="14"/>
                </a:cubicBezTo>
                <a:cubicBezTo>
                  <a:pt x="392" y="14"/>
                  <a:pt x="387" y="13"/>
                  <a:pt x="383" y="13"/>
                </a:cubicBezTo>
                <a:cubicBezTo>
                  <a:pt x="378" y="13"/>
                  <a:pt x="373" y="13"/>
                  <a:pt x="369" y="12"/>
                </a:cubicBezTo>
                <a:cubicBezTo>
                  <a:pt x="369" y="12"/>
                  <a:pt x="369" y="12"/>
                  <a:pt x="369" y="12"/>
                </a:cubicBezTo>
                <a:cubicBezTo>
                  <a:pt x="372" y="14"/>
                  <a:pt x="376" y="13"/>
                  <a:pt x="379" y="15"/>
                </a:cubicBezTo>
                <a:cubicBezTo>
                  <a:pt x="378" y="15"/>
                  <a:pt x="375" y="14"/>
                  <a:pt x="374" y="15"/>
                </a:cubicBezTo>
                <a:cubicBezTo>
                  <a:pt x="376" y="16"/>
                  <a:pt x="378" y="15"/>
                  <a:pt x="379" y="17"/>
                </a:cubicBezTo>
                <a:cubicBezTo>
                  <a:pt x="377" y="18"/>
                  <a:pt x="375" y="16"/>
                  <a:pt x="373" y="16"/>
                </a:cubicBezTo>
                <a:cubicBezTo>
                  <a:pt x="373" y="16"/>
                  <a:pt x="373" y="17"/>
                  <a:pt x="373" y="17"/>
                </a:cubicBezTo>
                <a:cubicBezTo>
                  <a:pt x="376" y="17"/>
                  <a:pt x="380" y="18"/>
                  <a:pt x="383" y="19"/>
                </a:cubicBezTo>
                <a:cubicBezTo>
                  <a:pt x="383" y="19"/>
                  <a:pt x="383" y="20"/>
                  <a:pt x="384" y="20"/>
                </a:cubicBezTo>
                <a:cubicBezTo>
                  <a:pt x="385" y="19"/>
                  <a:pt x="383" y="19"/>
                  <a:pt x="383" y="19"/>
                </a:cubicBezTo>
                <a:cubicBezTo>
                  <a:pt x="386" y="17"/>
                  <a:pt x="388" y="16"/>
                  <a:pt x="391" y="16"/>
                </a:cubicBezTo>
                <a:cubicBezTo>
                  <a:pt x="397" y="15"/>
                  <a:pt x="403" y="16"/>
                  <a:pt x="408" y="16"/>
                </a:cubicBezTo>
                <a:cubicBezTo>
                  <a:pt x="414" y="17"/>
                  <a:pt x="420" y="17"/>
                  <a:pt x="427" y="17"/>
                </a:cubicBezTo>
                <a:close/>
                <a:moveTo>
                  <a:pt x="381" y="15"/>
                </a:moveTo>
                <a:cubicBezTo>
                  <a:pt x="382" y="14"/>
                  <a:pt x="384" y="15"/>
                  <a:pt x="386" y="15"/>
                </a:cubicBezTo>
                <a:cubicBezTo>
                  <a:pt x="385" y="17"/>
                  <a:pt x="382" y="16"/>
                  <a:pt x="381" y="15"/>
                </a:cubicBezTo>
                <a:close/>
              </a:path>
            </a:pathLst>
          </a:custGeom>
          <a:solidFill>
            <a:schemeClr val="tx1">
              <a:lumMod val="85000"/>
              <a:lumOff val="15000"/>
            </a:schemeClr>
          </a:solidFill>
          <a:ln>
            <a:noFill/>
          </a:ln>
        </p:spPr>
        <p:txBody>
          <a:bodyPr vert="horz" wrap="square" lIns="121920" tIns="60960" rIns="121920" bIns="60960" numCol="1" anchor="t" anchorCtr="0" compatLnSpc="1"/>
          <a:lstStyle/>
          <a:p>
            <a:endParaRPr lang="zh-CN" altLang="en-US" sz="2400">
              <a:solidFill>
                <a:prstClr val="black"/>
              </a:solidFill>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625515">
            <a:off x="1939405" y="1559267"/>
            <a:ext cx="1929777" cy="1310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611" y="546457"/>
            <a:ext cx="1233495" cy="202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图片 1"/>
          <p:cNvPicPr>
            <a:picLocks noChangeAspect="1"/>
          </p:cNvPicPr>
          <p:nvPr/>
        </p:nvPicPr>
        <p:blipFill>
          <a:blip r:embed="rId4"/>
          <a:stretch>
            <a:fillRect/>
          </a:stretch>
        </p:blipFill>
        <p:spPr>
          <a:xfrm>
            <a:off x="489585" y="2082800"/>
            <a:ext cx="314325" cy="2691765"/>
          </a:xfrm>
          <a:prstGeom prst="rect">
            <a:avLst/>
          </a:prstGeom>
        </p:spPr>
      </p:pic>
      <p:sp>
        <p:nvSpPr>
          <p:cNvPr id="3" name="文本框 2"/>
          <p:cNvSpPr txBox="1"/>
          <p:nvPr/>
        </p:nvSpPr>
        <p:spPr>
          <a:xfrm>
            <a:off x="3187065" y="2567305"/>
            <a:ext cx="4185920" cy="1322070"/>
          </a:xfrm>
          <a:prstGeom prst="rect">
            <a:avLst/>
          </a:prstGeom>
          <a:noFill/>
        </p:spPr>
        <p:txBody>
          <a:bodyPr wrap="square" rtlCol="0">
            <a:spAutoFit/>
          </a:bodyPr>
          <a:p>
            <a:r>
              <a:rPr lang="zh-CN" altLang="en-US" sz="2000">
                <a:solidFill>
                  <a:schemeClr val="bg1"/>
                </a:solidFill>
                <a:latin typeface="楷体" panose="02010609060101010101" charset="-122"/>
                <a:ea typeface="楷体" panose="02010609060101010101" charset="-122"/>
              </a:rPr>
              <a:t>弱标注数据：</a:t>
            </a:r>
            <a:endParaRPr lang="zh-CN" altLang="en-US" sz="2000">
              <a:solidFill>
                <a:schemeClr val="bg1"/>
              </a:solidFill>
              <a:latin typeface="楷体" panose="02010609060101010101" charset="-122"/>
              <a:ea typeface="楷体" panose="02010609060101010101" charset="-122"/>
            </a:endParaRPr>
          </a:p>
          <a:p>
            <a:r>
              <a:rPr lang="en-US" altLang="zh-CN" sz="2000">
                <a:solidFill>
                  <a:schemeClr val="bg1"/>
                </a:solidFill>
                <a:latin typeface="楷体" panose="02010609060101010101" charset="-122"/>
                <a:ea typeface="楷体" panose="02010609060101010101" charset="-122"/>
              </a:rPr>
              <a:t>  </a:t>
            </a:r>
            <a:r>
              <a:rPr lang="zh-CN" altLang="en-US" sz="2000">
                <a:solidFill>
                  <a:schemeClr val="bg1"/>
                </a:solidFill>
                <a:latin typeface="楷体" panose="02010609060101010101" charset="-122"/>
                <a:ea typeface="楷体" panose="02010609060101010101" charset="-122"/>
              </a:rPr>
              <a:t>取得数据中表情出现次数大于</a:t>
            </a:r>
            <a:r>
              <a:rPr lang="en-US" altLang="zh-CN" sz="2000">
                <a:solidFill>
                  <a:schemeClr val="bg1"/>
                </a:solidFill>
                <a:latin typeface="楷体" panose="02010609060101010101" charset="-122"/>
                <a:ea typeface="楷体" panose="02010609060101010101" charset="-122"/>
              </a:rPr>
              <a:t>100</a:t>
            </a:r>
            <a:r>
              <a:rPr lang="zh-CN" altLang="en-US" sz="2000">
                <a:solidFill>
                  <a:schemeClr val="bg1"/>
                </a:solidFill>
                <a:latin typeface="楷体" panose="02010609060101010101" charset="-122"/>
                <a:ea typeface="楷体" panose="02010609060101010101" charset="-122"/>
              </a:rPr>
              <a:t>的表情一共</a:t>
            </a:r>
            <a:r>
              <a:rPr lang="en-US" altLang="zh-CN" sz="2000">
                <a:solidFill>
                  <a:schemeClr val="bg1"/>
                </a:solidFill>
                <a:latin typeface="楷体" panose="02010609060101010101" charset="-122"/>
                <a:ea typeface="楷体" panose="02010609060101010101" charset="-122"/>
              </a:rPr>
              <a:t>213</a:t>
            </a:r>
            <a:r>
              <a:rPr lang="zh-CN" altLang="en-US" sz="2000">
                <a:solidFill>
                  <a:schemeClr val="bg1"/>
                </a:solidFill>
                <a:latin typeface="楷体" panose="02010609060101010101" charset="-122"/>
                <a:ea typeface="楷体" panose="02010609060101010101" charset="-122"/>
              </a:rPr>
              <a:t>个，排序后建立</a:t>
            </a:r>
            <a:r>
              <a:rPr lang="en-US" altLang="zh-CN" sz="2000">
                <a:solidFill>
                  <a:schemeClr val="bg1"/>
                </a:solidFill>
                <a:latin typeface="楷体" panose="02010609060101010101" charset="-122"/>
                <a:ea typeface="楷体" panose="02010609060101010101" charset="-122"/>
              </a:rPr>
              <a:t>213</a:t>
            </a:r>
            <a:r>
              <a:rPr lang="zh-CN" altLang="en-US" sz="2000">
                <a:solidFill>
                  <a:schemeClr val="bg1"/>
                </a:solidFill>
                <a:latin typeface="楷体" panose="02010609060101010101" charset="-122"/>
                <a:ea typeface="楷体" panose="02010609060101010101" charset="-122"/>
              </a:rPr>
              <a:t>维向量，拼接到输入向量后。</a:t>
            </a:r>
            <a:endParaRPr lang="zh-CN" altLang="en-US" sz="2000">
              <a:solidFill>
                <a:schemeClr val="bg1"/>
              </a:solidFill>
              <a:latin typeface="楷体" panose="02010609060101010101" charset="-122"/>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21435" y="294005"/>
            <a:ext cx="1027430" cy="6061710"/>
          </a:xfrm>
          <a:prstGeom prst="rect">
            <a:avLst/>
          </a:prstGeom>
        </p:spPr>
      </p:pic>
      <p:pic>
        <p:nvPicPr>
          <p:cNvPr id="4" name="图片 3"/>
          <p:cNvPicPr>
            <a:picLocks noChangeAspect="1"/>
          </p:cNvPicPr>
          <p:nvPr/>
        </p:nvPicPr>
        <p:blipFill>
          <a:blip r:embed="rId2"/>
          <a:stretch>
            <a:fillRect/>
          </a:stretch>
        </p:blipFill>
        <p:spPr>
          <a:xfrm>
            <a:off x="489585" y="2082800"/>
            <a:ext cx="314325" cy="2691765"/>
          </a:xfrm>
          <a:prstGeom prst="rect">
            <a:avLst/>
          </a:prstGeom>
        </p:spPr>
      </p:pic>
      <p:pic>
        <p:nvPicPr>
          <p:cNvPr id="5" name="图片 4"/>
          <p:cNvPicPr>
            <a:picLocks noChangeAspect="1"/>
          </p:cNvPicPr>
          <p:nvPr/>
        </p:nvPicPr>
        <p:blipFill>
          <a:blip r:embed="rId3"/>
          <a:stretch>
            <a:fillRect/>
          </a:stretch>
        </p:blipFill>
        <p:spPr>
          <a:xfrm>
            <a:off x="2603500" y="271780"/>
            <a:ext cx="1114425" cy="6057265"/>
          </a:xfrm>
          <a:prstGeom prst="rect">
            <a:avLst/>
          </a:prstGeom>
        </p:spPr>
      </p:pic>
      <p:pic>
        <p:nvPicPr>
          <p:cNvPr id="6" name="图片 5"/>
          <p:cNvPicPr>
            <a:picLocks noChangeAspect="1"/>
          </p:cNvPicPr>
          <p:nvPr/>
        </p:nvPicPr>
        <p:blipFill>
          <a:blip r:embed="rId4"/>
          <a:stretch>
            <a:fillRect/>
          </a:stretch>
        </p:blipFill>
        <p:spPr>
          <a:xfrm>
            <a:off x="3954780" y="290830"/>
            <a:ext cx="1181100" cy="6038215"/>
          </a:xfrm>
          <a:prstGeom prst="rect">
            <a:avLst/>
          </a:prstGeom>
        </p:spPr>
      </p:pic>
      <p:pic>
        <p:nvPicPr>
          <p:cNvPr id="7" name="图片 6"/>
          <p:cNvPicPr>
            <a:picLocks noChangeAspect="1"/>
          </p:cNvPicPr>
          <p:nvPr/>
        </p:nvPicPr>
        <p:blipFill>
          <a:blip r:embed="rId5"/>
          <a:stretch>
            <a:fillRect/>
          </a:stretch>
        </p:blipFill>
        <p:spPr>
          <a:xfrm>
            <a:off x="5395595" y="271780"/>
            <a:ext cx="1400175" cy="5990590"/>
          </a:xfrm>
          <a:prstGeom prst="rect">
            <a:avLst/>
          </a:prstGeom>
        </p:spPr>
      </p:pic>
      <p:pic>
        <p:nvPicPr>
          <p:cNvPr id="8" name="图片 7"/>
          <p:cNvPicPr>
            <a:picLocks noChangeAspect="1"/>
          </p:cNvPicPr>
          <p:nvPr/>
        </p:nvPicPr>
        <p:blipFill>
          <a:blip r:embed="rId6"/>
          <a:stretch>
            <a:fillRect/>
          </a:stretch>
        </p:blipFill>
        <p:spPr>
          <a:xfrm>
            <a:off x="7044055" y="262255"/>
            <a:ext cx="1314450" cy="6000115"/>
          </a:xfrm>
          <a:prstGeom prst="rect">
            <a:avLst/>
          </a:prstGeom>
        </p:spPr>
      </p:pic>
      <p:pic>
        <p:nvPicPr>
          <p:cNvPr id="9" name="图片 8"/>
          <p:cNvPicPr>
            <a:picLocks noChangeAspect="1"/>
          </p:cNvPicPr>
          <p:nvPr/>
        </p:nvPicPr>
        <p:blipFill>
          <a:blip r:embed="rId7"/>
          <a:stretch>
            <a:fillRect/>
          </a:stretch>
        </p:blipFill>
        <p:spPr>
          <a:xfrm>
            <a:off x="8612505" y="262255"/>
            <a:ext cx="1152525" cy="5990590"/>
          </a:xfrm>
          <a:prstGeom prst="rect">
            <a:avLst/>
          </a:prstGeom>
        </p:spPr>
      </p:pic>
      <p:pic>
        <p:nvPicPr>
          <p:cNvPr id="10" name="图片 9"/>
          <p:cNvPicPr>
            <a:picLocks noChangeAspect="1"/>
          </p:cNvPicPr>
          <p:nvPr/>
        </p:nvPicPr>
        <p:blipFill>
          <a:blip r:embed="rId8"/>
          <a:stretch>
            <a:fillRect/>
          </a:stretch>
        </p:blipFill>
        <p:spPr>
          <a:xfrm>
            <a:off x="10024745" y="271780"/>
            <a:ext cx="1066800" cy="552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01" descr="C:\Users\Soloman\Desktop\未标题-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9190629">
            <a:off x="1864786" y="1595213"/>
            <a:ext cx="4067103" cy="4060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68560" y="2505528"/>
            <a:ext cx="2692200" cy="18985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7035" y="3176724"/>
            <a:ext cx="1331582" cy="2761140"/>
          </a:xfrm>
          <a:prstGeom prst="rect">
            <a:avLst/>
          </a:prstGeom>
        </p:spPr>
      </p:pic>
      <p:sp>
        <p:nvSpPr>
          <p:cNvPr id="13" name="Rectangle 3"/>
          <p:cNvSpPr>
            <a:spLocks noChangeArrowheads="1"/>
          </p:cNvSpPr>
          <p:nvPr/>
        </p:nvSpPr>
        <p:spPr bwMode="black">
          <a:xfrm>
            <a:off x="6175285" y="4022135"/>
            <a:ext cx="4841280" cy="1014730"/>
          </a:xfrm>
          <a:prstGeom prst="rect">
            <a:avLst/>
          </a:prstGeom>
          <a:noFill/>
          <a:ln w="9525" algn="ctr">
            <a:noFill/>
            <a:miter lim="800000"/>
          </a:ln>
        </p:spPr>
        <p:txBody>
          <a:bodyPr wrap="square">
            <a:spAutoFit/>
          </a:bodyPr>
          <a:lstStyle/>
          <a:p>
            <a:pPr>
              <a:spcBef>
                <a:spcPct val="50000"/>
              </a:spcBef>
              <a:defRPr/>
            </a:pPr>
            <a:r>
              <a:rPr lang="zh-CN" sz="2000" dirty="0">
                <a:latin typeface="楷体" panose="02010609060101010101" charset="-122"/>
                <a:ea typeface="楷体" panose="02010609060101010101" charset="-122"/>
                <a:cs typeface="楷体" panose="02010609060101010101" charset="-122"/>
              </a:rPr>
              <a:t>训练好的</a:t>
            </a:r>
            <a:r>
              <a:rPr lang="en-US" altLang="zh-CN" sz="2000" dirty="0">
                <a:latin typeface="楷体" panose="02010609060101010101" charset="-122"/>
                <a:ea typeface="楷体" panose="02010609060101010101" charset="-122"/>
                <a:cs typeface="楷体" panose="02010609060101010101" charset="-122"/>
              </a:rPr>
              <a:t>100</a:t>
            </a:r>
            <a:r>
              <a:rPr lang="zh-CN" altLang="en-US" sz="2000" dirty="0">
                <a:latin typeface="楷体" panose="02010609060101010101" charset="-122"/>
                <a:ea typeface="楷体" panose="02010609060101010101" charset="-122"/>
                <a:cs typeface="楷体" panose="02010609060101010101" charset="-122"/>
              </a:rPr>
              <a:t>维</a:t>
            </a:r>
            <a:r>
              <a:rPr lang="en-US" altLang="zh-CN" sz="2000" dirty="0">
                <a:latin typeface="楷体" panose="02010609060101010101" charset="-122"/>
                <a:ea typeface="楷体" panose="02010609060101010101" charset="-122"/>
                <a:cs typeface="楷体" panose="02010609060101010101" charset="-122"/>
              </a:rPr>
              <a:t>word2vec</a:t>
            </a:r>
            <a:r>
              <a:rPr lang="zh-CN" altLang="en-US" sz="2000" dirty="0">
                <a:latin typeface="楷体" panose="02010609060101010101" charset="-122"/>
                <a:ea typeface="楷体" panose="02010609060101010101" charset="-122"/>
                <a:cs typeface="楷体" panose="02010609060101010101" charset="-122"/>
              </a:rPr>
              <a:t>向量，每句求平均值获得句子</a:t>
            </a:r>
            <a:r>
              <a:rPr lang="en-US" altLang="zh-CN" sz="2000" dirty="0">
                <a:latin typeface="楷体" panose="02010609060101010101" charset="-122"/>
                <a:ea typeface="楷体" panose="02010609060101010101" charset="-122"/>
                <a:cs typeface="楷体" panose="02010609060101010101" charset="-122"/>
              </a:rPr>
              <a:t>vector</a:t>
            </a:r>
            <a:r>
              <a:rPr lang="zh-CN" altLang="en-US" sz="2000" dirty="0">
                <a:latin typeface="楷体" panose="02010609060101010101" charset="-122"/>
                <a:ea typeface="楷体" panose="02010609060101010101" charset="-122"/>
                <a:cs typeface="楷体" panose="02010609060101010101" charset="-122"/>
              </a:rPr>
              <a:t>，和前面表情的</a:t>
            </a:r>
            <a:r>
              <a:rPr lang="en-US" altLang="zh-CN" sz="2000" dirty="0">
                <a:latin typeface="楷体" panose="02010609060101010101" charset="-122"/>
                <a:ea typeface="楷体" panose="02010609060101010101" charset="-122"/>
                <a:cs typeface="楷体" panose="02010609060101010101" charset="-122"/>
              </a:rPr>
              <a:t>213</a:t>
            </a:r>
            <a:r>
              <a:rPr lang="zh-CN" altLang="en-US" sz="2000" dirty="0">
                <a:latin typeface="楷体" panose="02010609060101010101" charset="-122"/>
                <a:ea typeface="楷体" panose="02010609060101010101" charset="-122"/>
                <a:cs typeface="楷体" panose="02010609060101010101" charset="-122"/>
              </a:rPr>
              <a:t>维</a:t>
            </a:r>
            <a:r>
              <a:rPr lang="en-US" altLang="zh-CN" sz="2000" dirty="0">
                <a:latin typeface="楷体" panose="02010609060101010101" charset="-122"/>
                <a:ea typeface="楷体" panose="02010609060101010101" charset="-122"/>
                <a:cs typeface="楷体" panose="02010609060101010101" charset="-122"/>
              </a:rPr>
              <a:t>one-hot vector</a:t>
            </a:r>
            <a:r>
              <a:rPr lang="zh-CN" altLang="en-US" sz="2000" dirty="0">
                <a:latin typeface="楷体" panose="02010609060101010101" charset="-122"/>
                <a:ea typeface="楷体" panose="02010609060101010101" charset="-122"/>
                <a:cs typeface="楷体" panose="02010609060101010101" charset="-122"/>
              </a:rPr>
              <a:t>拼接输入。</a:t>
            </a:r>
            <a:endParaRPr lang="zh-CN" altLang="en-US" sz="2000" dirty="0">
              <a:latin typeface="楷体" panose="02010609060101010101" charset="-122"/>
              <a:ea typeface="楷体" panose="02010609060101010101" charset="-122"/>
              <a:cs typeface="楷体" panose="02010609060101010101" charset="-122"/>
            </a:endParaRPr>
          </a:p>
        </p:txBody>
      </p:sp>
      <p:sp>
        <p:nvSpPr>
          <p:cNvPr id="14" name="Line 4"/>
          <p:cNvSpPr>
            <a:spLocks noChangeShapeType="1"/>
          </p:cNvSpPr>
          <p:nvPr/>
        </p:nvSpPr>
        <p:spPr bwMode="auto">
          <a:xfrm flipH="1">
            <a:off x="5892311" y="1836352"/>
            <a:ext cx="5413" cy="3200402"/>
          </a:xfrm>
          <a:prstGeom prst="line">
            <a:avLst/>
          </a:prstGeom>
          <a:noFill/>
          <a:ln w="25400">
            <a:solidFill>
              <a:schemeClr val="tx1"/>
            </a:solidFill>
            <a:prstDash val="sysDash"/>
            <a:round/>
          </a:ln>
        </p:spPr>
        <p:txBody>
          <a:bodyPr wrap="none" anchor="ctr"/>
          <a:lstStyle/>
          <a:p>
            <a:endParaRPr lang="zh-CN" altLang="en-US"/>
          </a:p>
        </p:txBody>
      </p:sp>
      <p:sp>
        <p:nvSpPr>
          <p:cNvPr id="15" name="Line 22"/>
          <p:cNvSpPr>
            <a:spLocks noChangeShapeType="1"/>
          </p:cNvSpPr>
          <p:nvPr/>
        </p:nvSpPr>
        <p:spPr bwMode="auto">
          <a:xfrm rot="16200000" flipH="1">
            <a:off x="7650783" y="2416446"/>
            <a:ext cx="25080" cy="2976066"/>
          </a:xfrm>
          <a:prstGeom prst="line">
            <a:avLst/>
          </a:prstGeom>
          <a:noFill/>
          <a:ln w="25400">
            <a:solidFill>
              <a:schemeClr val="tx1"/>
            </a:solidFill>
            <a:prstDash val="sysDash"/>
            <a:round/>
          </a:ln>
        </p:spPr>
        <p:txBody>
          <a:bodyPr wrap="none" anchor="ctr"/>
          <a:lstStyle/>
          <a:p>
            <a:endParaRPr lang="zh-CN" altLang="en-US"/>
          </a:p>
        </p:txBody>
      </p:sp>
      <p:sp>
        <p:nvSpPr>
          <p:cNvPr id="2" name="文本框 1"/>
          <p:cNvSpPr txBox="1"/>
          <p:nvPr/>
        </p:nvSpPr>
        <p:spPr>
          <a:xfrm>
            <a:off x="6175375" y="1836420"/>
            <a:ext cx="5740400" cy="1938020"/>
          </a:xfrm>
          <a:prstGeom prst="rect">
            <a:avLst/>
          </a:prstGeom>
          <a:noFill/>
        </p:spPr>
        <p:txBody>
          <a:bodyPr wrap="square" rtlCol="0">
            <a:spAutoFit/>
          </a:bodyPr>
          <a:p>
            <a:r>
              <a:rPr lang="en-US" altLang="zh-CN" sz="2000" dirty="0">
                <a:latin typeface="楷体" panose="02010609060101010101" charset="-122"/>
                <a:ea typeface="楷体" panose="02010609060101010101" charset="-122"/>
                <a:cs typeface="楷体" panose="02010609060101010101" charset="-122"/>
              </a:rPr>
              <a:t>nlp</a:t>
            </a:r>
            <a:r>
              <a:rPr lang="zh-CN" sz="2000" dirty="0">
                <a:latin typeface="楷体" panose="02010609060101010101" charset="-122"/>
                <a:ea typeface="楷体" panose="02010609060101010101" charset="-122"/>
                <a:cs typeface="楷体" panose="02010609060101010101" charset="-122"/>
              </a:rPr>
              <a:t>中情感分类任务是对给定文本进行情感倾向分类的任务，粗略来看可以认为其是分类任务中的一类。对于情感分类任务，目前通常的做法是先对词或者短语进行表示，再通过某种组合方式把句子中词的表示组合成句子的表示。最后，利用句子的表示对句子进行情感分类。</a:t>
            </a:r>
            <a:endParaRPr lang="zh-CN" sz="2000" dirty="0">
              <a:latin typeface="楷体" panose="02010609060101010101" charset="-122"/>
              <a:ea typeface="楷体" panose="02010609060101010101" charset="-122"/>
              <a:cs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14:ripple dir="lu"/>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Effect transition="in" filter="fade">
                                      <p:cBhvr>
                                        <p:cTn id="15" dur="1000"/>
                                        <p:tgtEl>
                                          <p:spTgt spid="10"/>
                                        </p:tgtEl>
                                      </p:cBhvr>
                                    </p:animEffect>
                                  </p:childTnLst>
                                </p:cTn>
                              </p:par>
                              <p:par>
                                <p:cTn id="16" presetID="8" presetClass="emph" presetSubtype="0" fill="hold" nodeType="withEffect">
                                  <p:stCondLst>
                                    <p:cond delay="0"/>
                                  </p:stCondLst>
                                  <p:childTnLst>
                                    <p:animRot by="21600000">
                                      <p:cBhvr>
                                        <p:cTn id="17" dur="1000" fill="hold"/>
                                        <p:tgtEl>
                                          <p:spTgt spid="10"/>
                                        </p:tgtEl>
                                        <p:attrNameLst>
                                          <p:attrName>r</p:attrName>
                                        </p:attrNameLst>
                                      </p:cBhvr>
                                    </p:animRot>
                                  </p:childTnLst>
                                </p:cTn>
                              </p:par>
                            </p:childTnLst>
                          </p:cTn>
                        </p:par>
                        <p:par>
                          <p:cTn id="18" fill="hold">
                            <p:stCondLst>
                              <p:cond delay="1500"/>
                            </p:stCondLst>
                            <p:childTnLst>
                              <p:par>
                                <p:cTn id="19" presetID="8" presetClass="emph" presetSubtype="0" fill="hold" nodeType="afterEffect">
                                  <p:stCondLst>
                                    <p:cond delay="0"/>
                                  </p:stCondLst>
                                  <p:childTnLst>
                                    <p:animRot by="21600000">
                                      <p:cBhvr>
                                        <p:cTn id="20" dur="2000" fill="hold"/>
                                        <p:tgtEl>
                                          <p:spTgt spid="10"/>
                                        </p:tgtEl>
                                        <p:attrNameLst>
                                          <p:attrName>r</p:attrName>
                                        </p:attrNameLst>
                                      </p:cBhvr>
                                    </p:animRot>
                                  </p:childTnLst>
                                </p:cTn>
                              </p:par>
                            </p:childTnLst>
                          </p:cTn>
                        </p:par>
                        <p:par>
                          <p:cTn id="21" fill="hold">
                            <p:stCondLst>
                              <p:cond delay="3500"/>
                            </p:stCondLst>
                            <p:childTnLst>
                              <p:par>
                                <p:cTn id="22" presetID="42"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4500"/>
                            </p:stCondLst>
                            <p:childTnLst>
                              <p:par>
                                <p:cTn id="28" presetID="2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par>
                          <p:cTn id="31" fill="hold">
                            <p:stCondLst>
                              <p:cond delay="5000"/>
                            </p:stCondLst>
                            <p:childTnLst>
                              <p:par>
                                <p:cTn id="32" presetID="22" presetClass="entr" presetSubtype="8"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par>
                          <p:cTn id="35" fill="hold">
                            <p:stCondLst>
                              <p:cond delay="5500"/>
                            </p:stCondLst>
                            <p:childTnLst>
                              <p:par>
                                <p:cTn id="36" presetID="42" presetClass="entr" presetSubtype="0"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1000"/>
                                        <p:tgtEl>
                                          <p:spTgt spid="13"/>
                                        </p:tgtEl>
                                      </p:cBhvr>
                                    </p:animEffect>
                                    <p:anim calcmode="lin" valueType="num">
                                      <p:cBhvr>
                                        <p:cTn id="39" dur="1000" fill="hold"/>
                                        <p:tgtEl>
                                          <p:spTgt spid="13"/>
                                        </p:tgtEl>
                                        <p:attrNameLst>
                                          <p:attrName>ppt_x</p:attrName>
                                        </p:attrNameLst>
                                      </p:cBhvr>
                                      <p:tavLst>
                                        <p:tav tm="0">
                                          <p:val>
                                            <p:strVal val="#ppt_x"/>
                                          </p:val>
                                        </p:tav>
                                        <p:tav tm="100000">
                                          <p:val>
                                            <p:strVal val="#ppt_x"/>
                                          </p:val>
                                        </p:tav>
                                      </p:tavLst>
                                    </p:anim>
                                    <p:anim calcmode="lin" valueType="num">
                                      <p:cBhvr>
                                        <p:cTn id="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bldLvl="0" animBg="1"/>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2081</Words>
  <Application>WPS 演示</Application>
  <PresentationFormat>宽屏</PresentationFormat>
  <Paragraphs>158</Paragraphs>
  <Slides>21</Slides>
  <Notes>2</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21</vt:i4>
      </vt:variant>
    </vt:vector>
  </HeadingPairs>
  <TitlesOfParts>
    <vt:vector size="43" baseType="lpstr">
      <vt:lpstr>Arial</vt:lpstr>
      <vt:lpstr>宋体</vt:lpstr>
      <vt:lpstr>Wingdings</vt:lpstr>
      <vt:lpstr>方正吕建德字体</vt:lpstr>
      <vt:lpstr>楷体</vt:lpstr>
      <vt:lpstr>叶根友毛笔行书2.0版</vt:lpstr>
      <vt:lpstr>汉仪雪君体简</vt:lpstr>
      <vt:lpstr>汉仪雪君体简</vt:lpstr>
      <vt:lpstr>钟齐志莽行书</vt:lpstr>
      <vt:lpstr>Calibri</vt:lpstr>
      <vt:lpstr>腾祥铁山楷书简</vt:lpstr>
      <vt:lpstr>Adobe 楷体 Std R</vt:lpstr>
      <vt:lpstr>华文隶书</vt:lpstr>
      <vt:lpstr>Segoe Print</vt:lpstr>
      <vt:lpstr>微软雅黑</vt:lpstr>
      <vt:lpstr>Arial Unicode MS</vt:lpstr>
      <vt:lpstr>等线 Light</vt:lpstr>
      <vt:lpstr>等线</vt:lpstr>
      <vt:lpstr>汉仪中楷简</vt:lpstr>
      <vt:lpstr>方正古隶简体</vt:lpstr>
      <vt:lpstr>新宋体</vt:lpstr>
      <vt:lpstr>Office 主题​​</vt:lpstr>
      <vt:lpstr>PowerPoint 演示文稿</vt:lpstr>
      <vt:lpstr>PowerPoint 演示文稿</vt:lpstr>
      <vt:lpstr>第一部分  问题描述</vt:lpstr>
      <vt:lpstr>PowerPoint 演示文稿</vt:lpstr>
      <vt:lpstr>PowerPoint 演示文稿</vt:lpstr>
      <vt:lpstr>PowerPoint 演示文稿</vt:lpstr>
      <vt:lpstr>PowerPoint 演示文稿</vt:lpstr>
      <vt:lpstr>PowerPoint 演示文稿</vt:lpstr>
      <vt:lpstr>PowerPoint 演示文稿</vt:lpstr>
      <vt:lpstr>第二部分  机器学习+弱标注</vt:lpstr>
      <vt:lpstr>PowerPoint 演示文稿</vt:lpstr>
      <vt:lpstr>PowerPoint 演示文稿</vt:lpstr>
      <vt:lpstr>第三部分  深度学习+弱标注</vt:lpstr>
      <vt:lpstr>PowerPoint 演示文稿</vt:lpstr>
      <vt:lpstr>PowerPoint 演示文稿</vt:lpstr>
      <vt:lpstr>PowerPoint 演示文稿</vt:lpstr>
      <vt:lpstr>PowerPoint 演示文稿</vt:lpstr>
      <vt:lpstr>第四部分  请插入您的标题内容</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thinkpad</cp:lastModifiedBy>
  <cp:revision>11</cp:revision>
  <dcterms:created xsi:type="dcterms:W3CDTF">2017-05-21T03:33:00Z</dcterms:created>
  <dcterms:modified xsi:type="dcterms:W3CDTF">2018-12-07T05:57:25Z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2052-10.1.0.7565</vt:lpwstr>
  </property>
</Properties>
</file>